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3" r:id="rId9"/>
    <p:sldId id="271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5" autoAdjust="0"/>
    <p:restoredTop sz="92234" autoAdjust="0"/>
  </p:normalViewPr>
  <p:slideViewPr>
    <p:cSldViewPr snapToGrid="0" snapToObjects="1" showGuides="1">
      <p:cViewPr>
        <p:scale>
          <a:sx n="121" d="100"/>
          <a:sy n="121" d="100"/>
        </p:scale>
        <p:origin x="-3904" y="-1552"/>
      </p:cViewPr>
      <p:guideLst>
        <p:guide orient="horz" pos="3149"/>
        <p:guide pos="2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notesViewPr>
    <p:cSldViewPr snapToGrid="0" snapToObjects="1" showGuides="1">
      <p:cViewPr varScale="1">
        <p:scale>
          <a:sx n="155" d="100"/>
          <a:sy n="155" d="100"/>
        </p:scale>
        <p:origin x="-672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245E9-A859-A645-ACA8-DE75D0359CB0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CD113-3E3A-D443-871B-E1F589ED8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64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37D07-3672-BD41-9EA1-DEBE9AD055BE}" type="datetimeFigureOut">
              <a:rPr lang="en-US" smtClean="0"/>
              <a:t>1/19/17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95B64-0201-BA4E-91E8-C71FFFB24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64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Option: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Surface currents are influenced by </a:t>
            </a:r>
            <a:r>
              <a:rPr lang="en-US" sz="1200" b="1" i="1" dirty="0" smtClean="0"/>
              <a:t>both</a:t>
            </a:r>
            <a:r>
              <a:rPr lang="en-US" sz="1200" dirty="0" smtClean="0"/>
              <a:t> winds and pressure gradient</a:t>
            </a:r>
            <a:br>
              <a:rPr lang="en-US" sz="1200" dirty="0" smtClean="0"/>
            </a:br>
            <a:r>
              <a:rPr lang="en-US" sz="1100" dirty="0" smtClean="0">
                <a:solidFill>
                  <a:srgbClr val="7F7F7F"/>
                </a:solidFill>
              </a:rPr>
              <a:t>- important for oil spill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9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4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提及有</a:t>
            </a:r>
            <a:r>
              <a:rPr lang="en-US" altLang="zh-TW" dirty="0" smtClean="0"/>
              <a:t>13.5%</a:t>
            </a:r>
            <a:r>
              <a:rPr lang="zh-TW" altLang="en-US" dirty="0" smtClean="0"/>
              <a:t>是</a:t>
            </a:r>
            <a:r>
              <a:rPr lang="en-US" altLang="zh-TW" dirty="0" smtClean="0"/>
              <a:t> Data gaps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0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95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79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84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3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B64-0201-BA4E-91E8-C71FFFB249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7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09BD6-2EEA-F941-AB9F-0EE404207202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0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9940-79F9-F747-ACE9-932F392619E4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39F68-2AFA-154F-81DD-1A3CC530D14D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4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1DDB-5287-C745-9073-850C2D5FEF41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4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FAE68-1F0B-574E-AFCC-CE1FD39E71A3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6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90C14-438C-1247-8B61-D0FEE73A1216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2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CB60-B877-FF49-ADAF-C3596FA9D09B}" type="datetime1">
              <a:rPr lang="en-US" smtClean="0"/>
              <a:t>1/19/17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5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0CE7-64E0-C145-8F62-F7A5A8763413}" type="datetime1">
              <a:rPr lang="en-US" smtClean="0"/>
              <a:t>1/19/17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4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CB99-C417-4D4F-AEB6-4C2B18C6BE46}" type="datetime1">
              <a:rPr lang="en-US" smtClean="0"/>
              <a:t>1/19/17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1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4058-C2EE-EE45-BA2B-D685C81911AA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4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EE8C-2197-0A42-B443-49E704190D8F}" type="datetime1">
              <a:rPr lang="en-US" smtClean="0"/>
              <a:t>1/19/17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E9AE4-E737-B749-8241-B08175755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1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10D20-0249-B54E-8CEC-F0D4662209A6}" type="datetime1">
              <a:rPr lang="en-US" smtClean="0"/>
              <a:t>1/19/17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 smtClean="0"/>
              <a:t>AMSS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0000"/>
                </a:solidFill>
              </a:defRPr>
            </a:lvl1pPr>
          </a:lstStyle>
          <a:p>
            <a:fld id="{1C9E9AE4-E737-B749-8241-B08175755F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6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3" descr="IMG_2689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89337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Surface Current Patterns in the Northeastern Chukchi Sea and Their Response to Wind Forcing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43454"/>
            <a:ext cx="917575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 smtClean="0">
                <a:solidFill>
                  <a:schemeClr val="bg2">
                    <a:lumMod val="25000"/>
                  </a:schemeClr>
                </a:solidFill>
              </a:rPr>
              <a:t>Ying-Chih Fang</a:t>
            </a:r>
            <a:r>
              <a:rPr lang="en-US" sz="3900" dirty="0" smtClean="0">
                <a:solidFill>
                  <a:schemeClr val="bg2">
                    <a:lumMod val="25000"/>
                  </a:schemeClr>
                </a:solidFill>
              </a:rPr>
              <a:t>, Rachel Potter, </a:t>
            </a:r>
          </a:p>
          <a:p>
            <a:r>
              <a:rPr lang="en-US" sz="3900" dirty="0" smtClean="0">
                <a:solidFill>
                  <a:schemeClr val="bg2">
                    <a:lumMod val="25000"/>
                  </a:schemeClr>
                </a:solidFill>
              </a:rPr>
              <a:t>Hank </a:t>
            </a:r>
            <a:r>
              <a:rPr lang="en-US" sz="3900" dirty="0" err="1" smtClean="0">
                <a:solidFill>
                  <a:schemeClr val="bg2">
                    <a:lumMod val="25000"/>
                  </a:schemeClr>
                </a:solidFill>
              </a:rPr>
              <a:t>Statscewich</a:t>
            </a:r>
            <a:r>
              <a:rPr lang="en-US" sz="3900" dirty="0" smtClean="0">
                <a:solidFill>
                  <a:schemeClr val="bg2">
                    <a:lumMod val="25000"/>
                  </a:schemeClr>
                </a:solidFill>
              </a:rPr>
              <a:t> and Thomas </a:t>
            </a:r>
            <a:r>
              <a:rPr lang="en-US" sz="3900" dirty="0" err="1" smtClean="0">
                <a:solidFill>
                  <a:schemeClr val="bg2">
                    <a:lumMod val="25000"/>
                  </a:schemeClr>
                </a:solidFill>
              </a:rPr>
              <a:t>Weingartner</a:t>
            </a:r>
            <a:endParaRPr lang="en-US" sz="39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i="1" dirty="0" smtClean="0">
                <a:solidFill>
                  <a:srgbClr val="3366FF"/>
                </a:solidFill>
              </a:rPr>
              <a:t>College of Fisheries and Ocean Sciences </a:t>
            </a:r>
          </a:p>
          <a:p>
            <a:r>
              <a:rPr lang="en-US" i="1" dirty="0" smtClean="0">
                <a:solidFill>
                  <a:srgbClr val="3366FF"/>
                </a:solidFill>
              </a:rPr>
              <a:t>University of Alaska Fairbanks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UAF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" y="5656818"/>
            <a:ext cx="4791895" cy="1033615"/>
          </a:xfrm>
          <a:prstGeom prst="rect">
            <a:avLst/>
          </a:prstGeom>
        </p:spPr>
      </p:pic>
      <p:pic>
        <p:nvPicPr>
          <p:cNvPr id="4" name="Picture 3" descr="BOEM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09" y="5731524"/>
            <a:ext cx="2681958" cy="1033615"/>
          </a:xfrm>
          <a:prstGeom prst="rect">
            <a:avLst/>
          </a:prstGeom>
        </p:spPr>
      </p:pic>
      <p:pic>
        <p:nvPicPr>
          <p:cNvPr id="9" name="Picture 8" descr="oos_log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12" y="4592096"/>
            <a:ext cx="1451555" cy="11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D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394618"/>
            <a:ext cx="9144000" cy="6461795"/>
          </a:xfrm>
          <a:prstGeom prst="rect">
            <a:avLst/>
          </a:prstGeom>
        </p:spPr>
      </p:pic>
      <p:pic>
        <p:nvPicPr>
          <p:cNvPr id="4" name="Picture 3" descr="figure_AMSS_D_v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1821785" y="3064905"/>
            <a:ext cx="1618369" cy="2246341"/>
          </a:xfrm>
          <a:custGeom>
            <a:avLst/>
            <a:gdLst>
              <a:gd name="connsiteX0" fmla="*/ 239889 w 1618369"/>
              <a:gd name="connsiteY0" fmla="*/ 0 h 2246341"/>
              <a:gd name="connsiteX1" fmla="*/ 762000 w 1618369"/>
              <a:gd name="connsiteY1" fmla="*/ 493888 h 2246341"/>
              <a:gd name="connsiteX2" fmla="*/ 1481666 w 1618369"/>
              <a:gd name="connsiteY2" fmla="*/ 1298222 h 2246341"/>
              <a:gd name="connsiteX3" fmla="*/ 1552222 w 1618369"/>
              <a:gd name="connsiteY3" fmla="*/ 2130777 h 2246341"/>
              <a:gd name="connsiteX4" fmla="*/ 747889 w 1618369"/>
              <a:gd name="connsiteY4" fmla="*/ 2187222 h 2246341"/>
              <a:gd name="connsiteX5" fmla="*/ 0 w 1618369"/>
              <a:gd name="connsiteY5" fmla="*/ 1636888 h 224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8369" h="2246341">
                <a:moveTo>
                  <a:pt x="239889" y="0"/>
                </a:moveTo>
                <a:cubicBezTo>
                  <a:pt x="397463" y="138759"/>
                  <a:pt x="555037" y="277518"/>
                  <a:pt x="762000" y="493888"/>
                </a:cubicBezTo>
                <a:cubicBezTo>
                  <a:pt x="968963" y="710258"/>
                  <a:pt x="1349962" y="1025407"/>
                  <a:pt x="1481666" y="1298222"/>
                </a:cubicBezTo>
                <a:cubicBezTo>
                  <a:pt x="1613370" y="1571037"/>
                  <a:pt x="1674518" y="1982610"/>
                  <a:pt x="1552222" y="2130777"/>
                </a:cubicBezTo>
                <a:cubicBezTo>
                  <a:pt x="1429926" y="2278944"/>
                  <a:pt x="1006593" y="2269537"/>
                  <a:pt x="747889" y="2187222"/>
                </a:cubicBezTo>
                <a:cubicBezTo>
                  <a:pt x="489185" y="2104907"/>
                  <a:pt x="0" y="1636888"/>
                  <a:pt x="0" y="1636888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263007" y="2839127"/>
            <a:ext cx="1989667" cy="1091122"/>
          </a:xfrm>
          <a:custGeom>
            <a:avLst/>
            <a:gdLst>
              <a:gd name="connsiteX0" fmla="*/ 0 w 1989667"/>
              <a:gd name="connsiteY0" fmla="*/ 0 h 1091122"/>
              <a:gd name="connsiteX1" fmla="*/ 127000 w 1989667"/>
              <a:gd name="connsiteY1" fmla="*/ 550333 h 1091122"/>
              <a:gd name="connsiteX2" fmla="*/ 536222 w 1989667"/>
              <a:gd name="connsiteY2" fmla="*/ 1086555 h 1091122"/>
              <a:gd name="connsiteX3" fmla="*/ 1128889 w 1989667"/>
              <a:gd name="connsiteY3" fmla="*/ 790222 h 1091122"/>
              <a:gd name="connsiteX4" fmla="*/ 1481667 w 1989667"/>
              <a:gd name="connsiteY4" fmla="*/ 465666 h 1091122"/>
              <a:gd name="connsiteX5" fmla="*/ 1989667 w 1989667"/>
              <a:gd name="connsiteY5" fmla="*/ 225778 h 10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9667" h="1091122">
                <a:moveTo>
                  <a:pt x="0" y="0"/>
                </a:moveTo>
                <a:cubicBezTo>
                  <a:pt x="18815" y="184620"/>
                  <a:pt x="37630" y="369241"/>
                  <a:pt x="127000" y="550333"/>
                </a:cubicBezTo>
                <a:cubicBezTo>
                  <a:pt x="216370" y="731425"/>
                  <a:pt x="369241" y="1046574"/>
                  <a:pt x="536222" y="1086555"/>
                </a:cubicBezTo>
                <a:cubicBezTo>
                  <a:pt x="703203" y="1126536"/>
                  <a:pt x="971315" y="893703"/>
                  <a:pt x="1128889" y="790222"/>
                </a:cubicBezTo>
                <a:cubicBezTo>
                  <a:pt x="1286463" y="686741"/>
                  <a:pt x="1338204" y="559740"/>
                  <a:pt x="1481667" y="465666"/>
                </a:cubicBezTo>
                <a:cubicBezTo>
                  <a:pt x="1625130" y="371592"/>
                  <a:pt x="1989667" y="225778"/>
                  <a:pt x="1989667" y="225778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pic>
        <p:nvPicPr>
          <p:cNvPr id="5" name="Picture 4" descr="figure_AMSS_map_v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8629586">
            <a:off x="708606" y="5566064"/>
            <a:ext cx="1336873" cy="11113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PG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4333" y="1822531"/>
            <a:ext cx="1922636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Shallower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513951" y="2701922"/>
            <a:ext cx="1477446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Deeper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6454" y="4446318"/>
            <a:ext cx="1935520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Shallower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553799" y="2710962"/>
            <a:ext cx="1497311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Deeper</a:t>
            </a:r>
            <a:endParaRPr lang="en-US" sz="3200" b="1" dirty="0"/>
          </a:p>
        </p:txBody>
      </p:sp>
      <p:sp>
        <p:nvSpPr>
          <p:cNvPr id="13" name="Left Arrow 12"/>
          <p:cNvSpPr/>
          <p:nvPr/>
        </p:nvSpPr>
        <p:spPr>
          <a:xfrm rot="18376672">
            <a:off x="2472206" y="4460126"/>
            <a:ext cx="1520693" cy="1361990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8253573">
            <a:off x="1867259" y="2355151"/>
            <a:ext cx="1520693" cy="1361990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8253573">
            <a:off x="5492328" y="2428561"/>
            <a:ext cx="1520693" cy="1361990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8376672">
            <a:off x="4654032" y="1475761"/>
            <a:ext cx="1520693" cy="1361990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18376672">
            <a:off x="3236997" y="2846179"/>
            <a:ext cx="1778613" cy="136199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Wind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927042" y="2779103"/>
            <a:ext cx="2094529" cy="3184466"/>
          </a:xfrm>
          <a:custGeom>
            <a:avLst/>
            <a:gdLst>
              <a:gd name="connsiteX0" fmla="*/ 0 w 2094529"/>
              <a:gd name="connsiteY0" fmla="*/ 92830 h 3184466"/>
              <a:gd name="connsiteX1" fmla="*/ 518038 w 2094529"/>
              <a:gd name="connsiteY1" fmla="*/ 917 h 3184466"/>
              <a:gd name="connsiteX2" fmla="*/ 1278385 w 2094529"/>
              <a:gd name="connsiteY2" fmla="*/ 142965 h 3184466"/>
              <a:gd name="connsiteX3" fmla="*/ 1879977 w 2094529"/>
              <a:gd name="connsiteY3" fmla="*/ 970186 h 3184466"/>
              <a:gd name="connsiteX4" fmla="*/ 1996954 w 2094529"/>
              <a:gd name="connsiteY4" fmla="*/ 1956167 h 3184466"/>
              <a:gd name="connsiteX5" fmla="*/ 518038 w 2094529"/>
              <a:gd name="connsiteY5" fmla="*/ 3184466 h 318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4529" h="3184466">
                <a:moveTo>
                  <a:pt x="0" y="92830"/>
                </a:moveTo>
                <a:cubicBezTo>
                  <a:pt x="152487" y="42695"/>
                  <a:pt x="304974" y="-7439"/>
                  <a:pt x="518038" y="917"/>
                </a:cubicBezTo>
                <a:cubicBezTo>
                  <a:pt x="731102" y="9273"/>
                  <a:pt x="1051395" y="-18580"/>
                  <a:pt x="1278385" y="142965"/>
                </a:cubicBezTo>
                <a:cubicBezTo>
                  <a:pt x="1505375" y="304510"/>
                  <a:pt x="1760216" y="667986"/>
                  <a:pt x="1879977" y="970186"/>
                </a:cubicBezTo>
                <a:cubicBezTo>
                  <a:pt x="1999739" y="1272386"/>
                  <a:pt x="2223944" y="1587120"/>
                  <a:pt x="1996954" y="1956167"/>
                </a:cubicBezTo>
                <a:cubicBezTo>
                  <a:pt x="1769964" y="2325214"/>
                  <a:pt x="518038" y="3184466"/>
                  <a:pt x="518038" y="3184466"/>
                </a:cubicBezTo>
              </a:path>
            </a:pathLst>
          </a:custGeom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618372" y="1822531"/>
            <a:ext cx="2373025" cy="2047919"/>
          </a:xfrm>
          <a:custGeom>
            <a:avLst/>
            <a:gdLst>
              <a:gd name="connsiteX0" fmla="*/ 727000 w 2373025"/>
              <a:gd name="connsiteY0" fmla="*/ 0 h 2047919"/>
              <a:gd name="connsiteX1" fmla="*/ 167185 w 2373025"/>
              <a:gd name="connsiteY1" fmla="*/ 334231 h 2047919"/>
              <a:gd name="connsiteX2" fmla="*/ 76 w 2373025"/>
              <a:gd name="connsiteY2" fmla="*/ 1061183 h 2047919"/>
              <a:gd name="connsiteX3" fmla="*/ 150474 w 2373025"/>
              <a:gd name="connsiteY3" fmla="*/ 1679510 h 2047919"/>
              <a:gd name="connsiteX4" fmla="*/ 476337 w 2373025"/>
              <a:gd name="connsiteY4" fmla="*/ 2013741 h 2047919"/>
              <a:gd name="connsiteX5" fmla="*/ 2373025 w 2373025"/>
              <a:gd name="connsiteY5" fmla="*/ 852289 h 204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3025" h="2047919">
                <a:moveTo>
                  <a:pt x="727000" y="0"/>
                </a:moveTo>
                <a:cubicBezTo>
                  <a:pt x="507669" y="78683"/>
                  <a:pt x="288339" y="157367"/>
                  <a:pt x="167185" y="334231"/>
                </a:cubicBezTo>
                <a:cubicBezTo>
                  <a:pt x="46031" y="511095"/>
                  <a:pt x="2861" y="836970"/>
                  <a:pt x="76" y="1061183"/>
                </a:cubicBezTo>
                <a:cubicBezTo>
                  <a:pt x="-2709" y="1285396"/>
                  <a:pt x="71097" y="1520750"/>
                  <a:pt x="150474" y="1679510"/>
                </a:cubicBezTo>
                <a:cubicBezTo>
                  <a:pt x="229851" y="1838270"/>
                  <a:pt x="105912" y="2151611"/>
                  <a:pt x="476337" y="2013741"/>
                </a:cubicBezTo>
                <a:cubicBezTo>
                  <a:pt x="846762" y="1875871"/>
                  <a:pt x="2373025" y="852289"/>
                  <a:pt x="2373025" y="852289"/>
                </a:cubicBezTo>
              </a:path>
            </a:pathLst>
          </a:custGeom>
          <a:ln w="7620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-813" y="-84666"/>
            <a:ext cx="9144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6600"/>
                </a:solidFill>
              </a:rPr>
              <a:t>How does divergent mode develop?</a:t>
            </a:r>
            <a:endParaRPr lang="en-US" sz="3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3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 animBg="1"/>
      <p:bldP spid="27" grpId="1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718779" y="5653872"/>
            <a:ext cx="1128888" cy="7666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windC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820"/>
            <a:ext cx="9144000" cy="6461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1228" y="4431689"/>
            <a:ext cx="2277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rgbClr val="3366FF"/>
                </a:solidFill>
              </a:rPr>
              <a:t>Divergent mode</a:t>
            </a:r>
            <a:endParaRPr lang="en-US" sz="2200" b="1" u="sng" dirty="0">
              <a:solidFill>
                <a:srgbClr val="3366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58702" y="2894431"/>
            <a:ext cx="2182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Reversal regime</a:t>
            </a:r>
            <a:endParaRPr lang="en-US" sz="22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7633" y="3534752"/>
            <a:ext cx="3180065" cy="6452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gure_AMSS_C_v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811"/>
            <a:ext cx="9144000" cy="6461795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2014162" y="3078794"/>
            <a:ext cx="1395254" cy="2483555"/>
          </a:xfrm>
          <a:custGeom>
            <a:avLst/>
            <a:gdLst>
              <a:gd name="connsiteX0" fmla="*/ 0 w 1395254"/>
              <a:gd name="connsiteY0" fmla="*/ 2483555 h 2483555"/>
              <a:gd name="connsiteX1" fmla="*/ 846667 w 1395254"/>
              <a:gd name="connsiteY1" fmla="*/ 2173111 h 2483555"/>
              <a:gd name="connsiteX2" fmla="*/ 1382889 w 1395254"/>
              <a:gd name="connsiteY2" fmla="*/ 1481666 h 2483555"/>
              <a:gd name="connsiteX3" fmla="*/ 324555 w 1395254"/>
              <a:gd name="connsiteY3" fmla="*/ 0 h 248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5254" h="2483555">
                <a:moveTo>
                  <a:pt x="0" y="2483555"/>
                </a:moveTo>
                <a:cubicBezTo>
                  <a:pt x="308093" y="2411823"/>
                  <a:pt x="616186" y="2340092"/>
                  <a:pt x="846667" y="2173111"/>
                </a:cubicBezTo>
                <a:cubicBezTo>
                  <a:pt x="1077149" y="2006129"/>
                  <a:pt x="1469908" y="1843851"/>
                  <a:pt x="1382889" y="1481666"/>
                </a:cubicBezTo>
                <a:cubicBezTo>
                  <a:pt x="1295870" y="1119481"/>
                  <a:pt x="324555" y="0"/>
                  <a:pt x="324555" y="0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144940" y="2091016"/>
            <a:ext cx="1848555" cy="1765588"/>
          </a:xfrm>
          <a:custGeom>
            <a:avLst/>
            <a:gdLst>
              <a:gd name="connsiteX0" fmla="*/ 1848555 w 1848555"/>
              <a:gd name="connsiteY0" fmla="*/ 1509889 h 1765588"/>
              <a:gd name="connsiteX1" fmla="*/ 1143000 w 1848555"/>
              <a:gd name="connsiteY1" fmla="*/ 1693333 h 1765588"/>
              <a:gd name="connsiteX2" fmla="*/ 423333 w 1848555"/>
              <a:gd name="connsiteY2" fmla="*/ 1707444 h 1765588"/>
              <a:gd name="connsiteX3" fmla="*/ 141111 w 1848555"/>
              <a:gd name="connsiteY3" fmla="*/ 959555 h 1765588"/>
              <a:gd name="connsiteX4" fmla="*/ 0 w 1848555"/>
              <a:gd name="connsiteY4" fmla="*/ 0 h 176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8555" h="1765588">
                <a:moveTo>
                  <a:pt x="1848555" y="1509889"/>
                </a:moveTo>
                <a:cubicBezTo>
                  <a:pt x="1614546" y="1585148"/>
                  <a:pt x="1380537" y="1660407"/>
                  <a:pt x="1143000" y="1693333"/>
                </a:cubicBezTo>
                <a:cubicBezTo>
                  <a:pt x="905463" y="1726259"/>
                  <a:pt x="590314" y="1829740"/>
                  <a:pt x="423333" y="1707444"/>
                </a:cubicBezTo>
                <a:cubicBezTo>
                  <a:pt x="256352" y="1585148"/>
                  <a:pt x="211666" y="1244129"/>
                  <a:pt x="141111" y="959555"/>
                </a:cubicBezTo>
                <a:cubicBezTo>
                  <a:pt x="70556" y="674981"/>
                  <a:pt x="35278" y="337490"/>
                  <a:pt x="0" y="0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figure_AMSS_map_v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8629586">
            <a:off x="671248" y="5494384"/>
            <a:ext cx="1336873" cy="11113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PG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4409" y="1905308"/>
            <a:ext cx="1874184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Shallower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247633" y="2894431"/>
            <a:ext cx="1474244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Deeper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92327" y="4463874"/>
            <a:ext cx="1885968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Shallower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541668" y="2891013"/>
            <a:ext cx="1491463" cy="58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Deeper</a:t>
            </a:r>
            <a:endParaRPr lang="en-US" sz="3200" b="1" dirty="0"/>
          </a:p>
        </p:txBody>
      </p:sp>
      <p:sp>
        <p:nvSpPr>
          <p:cNvPr id="11" name="Left Arrow 10"/>
          <p:cNvSpPr/>
          <p:nvPr/>
        </p:nvSpPr>
        <p:spPr>
          <a:xfrm rot="19463128">
            <a:off x="5099483" y="2502594"/>
            <a:ext cx="1520693" cy="1361990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8253573">
            <a:off x="1976555" y="4121344"/>
            <a:ext cx="1520693" cy="1361990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8253573">
            <a:off x="4697575" y="1382139"/>
            <a:ext cx="1520693" cy="1361990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8376672">
            <a:off x="1590771" y="2706687"/>
            <a:ext cx="1520693" cy="1361990"/>
          </a:xfrm>
          <a:prstGeom prst="lef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8834389">
            <a:off x="3380221" y="3139383"/>
            <a:ext cx="1416648" cy="96776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chemeClr val="tx1"/>
                </a:solidFill>
              </a:rPr>
              <a:t>Wind</a:t>
            </a:r>
            <a:endParaRPr lang="en-US" sz="3400" b="1" dirty="0">
              <a:solidFill>
                <a:schemeClr val="tx1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196308" y="2855916"/>
            <a:ext cx="1496595" cy="2949587"/>
          </a:xfrm>
          <a:custGeom>
            <a:avLst/>
            <a:gdLst>
              <a:gd name="connsiteX0" fmla="*/ 0 w 1496595"/>
              <a:gd name="connsiteY0" fmla="*/ 2949587 h 2949587"/>
              <a:gd name="connsiteX1" fmla="*/ 551460 w 1496595"/>
              <a:gd name="connsiteY1" fmla="*/ 2347972 h 2949587"/>
              <a:gd name="connsiteX2" fmla="*/ 1286740 w 1496595"/>
              <a:gd name="connsiteY2" fmla="*/ 1804847 h 2949587"/>
              <a:gd name="connsiteX3" fmla="*/ 1453849 w 1496595"/>
              <a:gd name="connsiteY3" fmla="*/ 902423 h 2949587"/>
              <a:gd name="connsiteX4" fmla="*/ 609949 w 1496595"/>
              <a:gd name="connsiteY4" fmla="*/ 0 h 2949587"/>
              <a:gd name="connsiteX5" fmla="*/ 609949 w 1496595"/>
              <a:gd name="connsiteY5" fmla="*/ 0 h 294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595" h="2949587">
                <a:moveTo>
                  <a:pt x="0" y="2949587"/>
                </a:moveTo>
                <a:cubicBezTo>
                  <a:pt x="168501" y="2744174"/>
                  <a:pt x="337003" y="2538762"/>
                  <a:pt x="551460" y="2347972"/>
                </a:cubicBezTo>
                <a:cubicBezTo>
                  <a:pt x="765917" y="2157182"/>
                  <a:pt x="1136342" y="2045772"/>
                  <a:pt x="1286740" y="1804847"/>
                </a:cubicBezTo>
                <a:cubicBezTo>
                  <a:pt x="1437138" y="1563922"/>
                  <a:pt x="1566647" y="1203231"/>
                  <a:pt x="1453849" y="902423"/>
                </a:cubicBezTo>
                <a:cubicBezTo>
                  <a:pt x="1341051" y="601615"/>
                  <a:pt x="609949" y="0"/>
                  <a:pt x="609949" y="0"/>
                </a:cubicBezTo>
                <a:lnTo>
                  <a:pt x="609949" y="0"/>
                </a:lnTo>
              </a:path>
            </a:pathLst>
          </a:custGeom>
          <a:ln w="7620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604409" y="2371777"/>
            <a:ext cx="2531703" cy="1206598"/>
          </a:xfrm>
          <a:custGeom>
            <a:avLst/>
            <a:gdLst>
              <a:gd name="connsiteX0" fmla="*/ 2531703 w 2531703"/>
              <a:gd name="connsiteY0" fmla="*/ 434500 h 1206598"/>
              <a:gd name="connsiteX1" fmla="*/ 2005309 w 2531703"/>
              <a:gd name="connsiteY1" fmla="*/ 743664 h 1206598"/>
              <a:gd name="connsiteX2" fmla="*/ 1646025 w 2531703"/>
              <a:gd name="connsiteY2" fmla="*/ 1077895 h 1206598"/>
              <a:gd name="connsiteX3" fmla="*/ 1019366 w 2531703"/>
              <a:gd name="connsiteY3" fmla="*/ 1203231 h 1206598"/>
              <a:gd name="connsiteX4" fmla="*/ 183820 w 2531703"/>
              <a:gd name="connsiteY4" fmla="*/ 960914 h 1206598"/>
              <a:gd name="connsiteX5" fmla="*/ 0 w 2531703"/>
              <a:gd name="connsiteY5" fmla="*/ 0 h 120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1703" h="1206598">
                <a:moveTo>
                  <a:pt x="2531703" y="434500"/>
                </a:moveTo>
                <a:cubicBezTo>
                  <a:pt x="2342312" y="535466"/>
                  <a:pt x="2152922" y="636432"/>
                  <a:pt x="2005309" y="743664"/>
                </a:cubicBezTo>
                <a:cubicBezTo>
                  <a:pt x="1857696" y="850897"/>
                  <a:pt x="1810349" y="1001301"/>
                  <a:pt x="1646025" y="1077895"/>
                </a:cubicBezTo>
                <a:cubicBezTo>
                  <a:pt x="1481701" y="1154490"/>
                  <a:pt x="1263067" y="1222728"/>
                  <a:pt x="1019366" y="1203231"/>
                </a:cubicBezTo>
                <a:cubicBezTo>
                  <a:pt x="775665" y="1183734"/>
                  <a:pt x="353714" y="1161453"/>
                  <a:pt x="183820" y="960914"/>
                </a:cubicBezTo>
                <a:cubicBezTo>
                  <a:pt x="13926" y="760376"/>
                  <a:pt x="0" y="0"/>
                  <a:pt x="0" y="0"/>
                </a:cubicBezTo>
              </a:path>
            </a:pathLst>
          </a:custGeom>
          <a:ln w="76200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-813" y="-88630"/>
            <a:ext cx="9144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6600"/>
                </a:solidFill>
              </a:rPr>
              <a:t>How does convergent mode develop?</a:t>
            </a:r>
            <a:endParaRPr lang="en-US" sz="3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1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4" grpId="0" animBg="1"/>
      <p:bldP spid="27" grpId="0" animBg="1"/>
      <p:bldP spid="28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249"/>
            <a:ext cx="8229600" cy="753122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</a:rPr>
              <a:t>Concluding Remarks</a:t>
            </a:r>
            <a:endParaRPr lang="en-US" sz="7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7756" y="1209675"/>
            <a:ext cx="2815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Northeasterly winds, ~6 m s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-1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4279" y="3736071"/>
            <a:ext cx="2255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Divergent mode</a:t>
            </a:r>
            <a:endParaRPr lang="en-US" sz="4000" b="1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6193" y="1190546"/>
            <a:ext cx="2936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Northeasterly winds, &gt; 6 m s</a:t>
            </a:r>
            <a:r>
              <a:rPr lang="en-US" sz="3200" b="1" baseline="30000" dirty="0" smtClean="0">
                <a:solidFill>
                  <a:srgbClr val="000000"/>
                </a:solidFill>
              </a:rPr>
              <a:t>-1</a:t>
            </a:r>
            <a:endParaRPr lang="en-US" sz="3200" b="1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6514" y="3736071"/>
            <a:ext cx="2058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Reversal</a:t>
            </a:r>
            <a:endParaRPr lang="en-US" sz="4000" b="1" baseline="300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330" y="1212832"/>
            <a:ext cx="31017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Northeasterly winds, &lt; 6 m s</a:t>
            </a:r>
            <a:r>
              <a:rPr lang="en-US" sz="3200" b="1" baseline="30000" dirty="0" smtClean="0">
                <a:solidFill>
                  <a:srgbClr val="000000"/>
                </a:solidFill>
              </a:rPr>
              <a:t>-1</a:t>
            </a:r>
            <a:r>
              <a:rPr lang="en-US" sz="3200" b="1" dirty="0" smtClean="0">
                <a:solidFill>
                  <a:srgbClr val="000000"/>
                </a:solidFill>
              </a:rPr>
              <a:t>.</a:t>
            </a:r>
            <a:endParaRPr lang="en-US" sz="3200" b="1" baseline="30000" dirty="0" smtClean="0">
              <a:solidFill>
                <a:srgbClr val="000000"/>
              </a:solidFill>
            </a:endParaRPr>
          </a:p>
          <a:p>
            <a:r>
              <a:rPr lang="en-US" sz="3200" b="1" u="sng" dirty="0" smtClean="0">
                <a:solidFill>
                  <a:srgbClr val="000000"/>
                </a:solidFill>
              </a:rPr>
              <a:t>And other wind conditions</a:t>
            </a:r>
            <a:endParaRPr lang="en-US" sz="3200" b="1" u="sng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31" y="3736071"/>
            <a:ext cx="2255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NE currents</a:t>
            </a:r>
            <a:endParaRPr lang="en-US" sz="4000" b="1" baseline="30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2650" y="5197451"/>
            <a:ext cx="2640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Convergent mode</a:t>
            </a:r>
            <a:endParaRPr lang="en-US" sz="4000" b="1" baseline="30000" dirty="0">
              <a:solidFill>
                <a:srgbClr val="00000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199310" y="3973379"/>
            <a:ext cx="1027721" cy="78898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042821" y="3973379"/>
            <a:ext cx="1027721" cy="78898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9159451">
            <a:off x="5990847" y="5126254"/>
            <a:ext cx="1027721" cy="78898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80473" y="3230899"/>
            <a:ext cx="1846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smtClean="0">
                <a:solidFill>
                  <a:srgbClr val="7F7F7F"/>
                </a:solidFill>
              </a:rPr>
              <a:t>&lt; </a:t>
            </a:r>
            <a:r>
              <a:rPr lang="en-US" sz="2600" b="1" u="sng" dirty="0">
                <a:solidFill>
                  <a:srgbClr val="7F7F7F"/>
                </a:solidFill>
              </a:rPr>
              <a:t>~</a:t>
            </a:r>
            <a:r>
              <a:rPr lang="en-US" sz="2600" b="1" u="sng" dirty="0" smtClean="0">
                <a:solidFill>
                  <a:srgbClr val="7F7F7F"/>
                </a:solidFill>
              </a:rPr>
              <a:t>24 hours</a:t>
            </a:r>
            <a:endParaRPr lang="en-US" sz="2600" b="1" u="sng" dirty="0">
              <a:solidFill>
                <a:srgbClr val="7F7F7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2574525">
            <a:off x="2071557" y="5092635"/>
            <a:ext cx="1027721" cy="78898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0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/>
              <a:t>Two major forces influencing the Chukchi Sea circulation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6922"/>
            <a:ext cx="8686800" cy="4850183"/>
          </a:xfrm>
        </p:spPr>
        <p:txBody>
          <a:bodyPr>
            <a:normAutofit/>
          </a:bodyPr>
          <a:lstStyle/>
          <a:p>
            <a:r>
              <a:rPr lang="en-US" sz="4200" b="1" dirty="0" smtClean="0"/>
              <a:t>Pressure gradient </a:t>
            </a:r>
            <a:r>
              <a:rPr lang="en-US" sz="4200" dirty="0" smtClean="0"/>
              <a:t/>
            </a:r>
            <a:br>
              <a:rPr lang="en-US" sz="4200" dirty="0" smtClean="0"/>
            </a:br>
            <a:r>
              <a:rPr lang="en-US" sz="4200" dirty="0" smtClean="0"/>
              <a:t>(background state)</a:t>
            </a:r>
            <a:br>
              <a:rPr lang="en-US" sz="4200" dirty="0" smtClean="0"/>
            </a:br>
            <a:r>
              <a:rPr lang="en-US" sz="4200" dirty="0" smtClean="0">
                <a:solidFill>
                  <a:srgbClr val="595959"/>
                </a:solidFill>
              </a:rPr>
              <a:t>- northward mean flow</a:t>
            </a:r>
          </a:p>
          <a:p>
            <a:r>
              <a:rPr lang="en-US" sz="4200" b="1" dirty="0" smtClean="0"/>
              <a:t>Winds</a:t>
            </a:r>
            <a:br>
              <a:rPr lang="en-US" sz="4200" b="1" dirty="0" smtClean="0"/>
            </a:br>
            <a:r>
              <a:rPr lang="en-US" sz="4200" dirty="0" smtClean="0"/>
              <a:t>(mean winds oppose mean flow)</a:t>
            </a:r>
            <a:br>
              <a:rPr lang="en-US" sz="4200" dirty="0" smtClean="0"/>
            </a:br>
            <a:r>
              <a:rPr lang="en-US" sz="4200" dirty="0">
                <a:solidFill>
                  <a:srgbClr val="595959"/>
                </a:solidFill>
              </a:rPr>
              <a:t>- </a:t>
            </a:r>
            <a:r>
              <a:rPr lang="en-US" sz="4200" dirty="0" smtClean="0">
                <a:solidFill>
                  <a:srgbClr val="595959"/>
                </a:solidFill>
              </a:rPr>
              <a:t>sheared surface layer</a:t>
            </a:r>
            <a:br>
              <a:rPr lang="en-US" sz="4200" dirty="0" smtClean="0">
                <a:solidFill>
                  <a:srgbClr val="595959"/>
                </a:solidFill>
              </a:rPr>
            </a:br>
            <a:r>
              <a:rPr lang="en-US" sz="4200" dirty="0" smtClean="0">
                <a:solidFill>
                  <a:srgbClr val="595959"/>
                </a:solidFill>
              </a:rPr>
              <a:t>- currents may change directions</a:t>
            </a:r>
            <a:endParaRPr lang="en-US" sz="4200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sz="4200" dirty="0" smtClea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8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Why do we care about surface currents?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2675"/>
            <a:ext cx="9144000" cy="512153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Past results are based on </a:t>
            </a:r>
            <a:r>
              <a:rPr lang="en-US" sz="4000" i="1" u="sng" dirty="0" smtClean="0"/>
              <a:t>subsurface</a:t>
            </a:r>
            <a:r>
              <a:rPr lang="en-US" sz="4000" dirty="0" smtClean="0"/>
              <a:t> historical measurements</a:t>
            </a:r>
          </a:p>
          <a:p>
            <a:endParaRPr lang="en-US" sz="4000" dirty="0" smtClean="0"/>
          </a:p>
          <a:p>
            <a:r>
              <a:rPr lang="en-US" sz="4000" dirty="0" smtClean="0"/>
              <a:t>Evaluate </a:t>
            </a:r>
            <a:r>
              <a:rPr lang="en-US" sz="4000" dirty="0"/>
              <a:t>surface current responses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influenced by </a:t>
            </a:r>
            <a:r>
              <a:rPr lang="en-US" sz="4000" i="1" u="sng" dirty="0" smtClean="0"/>
              <a:t>both</a:t>
            </a:r>
            <a:r>
              <a:rPr lang="en-US" sz="4000" dirty="0" smtClean="0"/>
              <a:t> winds and pressure gradient</a:t>
            </a:r>
            <a:br>
              <a:rPr lang="en-US" sz="4000" dirty="0" smtClean="0"/>
            </a:br>
            <a:r>
              <a:rPr lang="en-US" sz="4000" dirty="0">
                <a:solidFill>
                  <a:srgbClr val="7F7F7F"/>
                </a:solidFill>
              </a:rPr>
              <a:t>- important </a:t>
            </a:r>
            <a:r>
              <a:rPr lang="en-US" sz="4000" dirty="0" smtClean="0">
                <a:solidFill>
                  <a:srgbClr val="7F7F7F"/>
                </a:solidFill>
              </a:rPr>
              <a:t>for material transport</a:t>
            </a:r>
            <a:endParaRPr lang="en-US" sz="4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70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218" y="-88011"/>
            <a:ext cx="665094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6600"/>
                </a:solidFill>
              </a:rPr>
              <a:t>High-frequency radar (HFR)</a:t>
            </a:r>
            <a:endParaRPr lang="en-US" sz="3800" b="1" dirty="0">
              <a:solidFill>
                <a:srgbClr val="FF6600"/>
              </a:solidFill>
            </a:endParaRPr>
          </a:p>
        </p:txBody>
      </p:sp>
      <p:cxnSp>
        <p:nvCxnSpPr>
          <p:cNvPr id="5" name="直線箭頭接點 4"/>
          <p:cNvCxnSpPr/>
          <p:nvPr/>
        </p:nvCxnSpPr>
        <p:spPr>
          <a:xfrm>
            <a:off x="860612" y="4744314"/>
            <a:ext cx="1091507" cy="146947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-62970" y="4135444"/>
            <a:ext cx="2363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0000FF"/>
                </a:solidFill>
              </a:rPr>
              <a:t>Data grid points</a:t>
            </a:r>
            <a:endParaRPr kumimoji="1" lang="zh-TW" alt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690967" y="2225447"/>
            <a:ext cx="145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 dirty="0" smtClean="0">
                <a:solidFill>
                  <a:srgbClr val="FF0000"/>
                </a:solidFill>
              </a:rPr>
              <a:t>Radar site</a:t>
            </a:r>
            <a:endParaRPr kumimoji="1"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直線箭頭接點 8"/>
          <p:cNvCxnSpPr/>
          <p:nvPr/>
        </p:nvCxnSpPr>
        <p:spPr>
          <a:xfrm flipH="1">
            <a:off x="7388667" y="2687112"/>
            <a:ext cx="787145" cy="39879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21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123"/>
            <a:ext cx="8229600" cy="833726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Data and methods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77315" y="1298973"/>
            <a:ext cx="1576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QA/QC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" y="2335011"/>
            <a:ext cx="45592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HFR surface currents </a:t>
            </a:r>
            <a:r>
              <a:rPr lang="en-US" sz="3200" b="1" dirty="0" smtClean="0"/>
              <a:t>+</a:t>
            </a:r>
            <a:br>
              <a:rPr lang="en-US" sz="3200" b="1" dirty="0" smtClean="0"/>
            </a:br>
            <a:r>
              <a:rPr lang="en-US" sz="3200" b="1" dirty="0"/>
              <a:t>(&lt; 2 m depth)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4346" y="2355617"/>
            <a:ext cx="5174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North American Regional Reanalysis (NARR) winds (10 m height)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57088" y="3541803"/>
            <a:ext cx="540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Self-Organizing Map (SOM)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894" y="4600388"/>
            <a:ext cx="8528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Circulation regimes + paired wind fields</a:t>
            </a:r>
            <a:endParaRPr lang="en-US" sz="4000" b="1" u="sng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65650" y="1970087"/>
            <a:ext cx="0" cy="392699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59258" y="3183512"/>
            <a:ext cx="0" cy="392699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59258" y="4336256"/>
            <a:ext cx="0" cy="392699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59258" y="5360754"/>
            <a:ext cx="0" cy="392699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9367" y="5705924"/>
            <a:ext cx="605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/>
              <a:t>Four regimes for 2012 data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301070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M_fourpPatter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164" y="599593"/>
            <a:ext cx="3452942" cy="3053108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OM_single_figure_AMSS_NE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394618"/>
            <a:ext cx="9144000" cy="64617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86431" y="599593"/>
            <a:ext cx="3452942" cy="3053108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OM_single_figure_AMSS_R_v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394618"/>
            <a:ext cx="9144000" cy="646179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5164" y="3652701"/>
            <a:ext cx="3452942" cy="3075408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OM_single_figure_AMSS_NW_v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" y="394618"/>
            <a:ext cx="9144000" cy="646179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86431" y="3652701"/>
            <a:ext cx="3452942" cy="3075408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SOM_single_figure_AMSS_D_v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396205"/>
            <a:ext cx="9144000" cy="646179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000334" y="3856643"/>
            <a:ext cx="1734810" cy="1615796"/>
          </a:xfrm>
          <a:custGeom>
            <a:avLst/>
            <a:gdLst>
              <a:gd name="connsiteX0" fmla="*/ 150398 w 1734810"/>
              <a:gd name="connsiteY0" fmla="*/ 303940 h 1615796"/>
              <a:gd name="connsiteX1" fmla="*/ 601593 w 1734810"/>
              <a:gd name="connsiteY1" fmla="*/ 3132 h 1615796"/>
              <a:gd name="connsiteX2" fmla="*/ 1387006 w 1734810"/>
              <a:gd name="connsiteY2" fmla="*/ 195315 h 1615796"/>
              <a:gd name="connsiteX3" fmla="*/ 1654380 w 1734810"/>
              <a:gd name="connsiteY3" fmla="*/ 905556 h 1615796"/>
              <a:gd name="connsiteX4" fmla="*/ 0 w 1734810"/>
              <a:gd name="connsiteY4" fmla="*/ 1615796 h 161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4810" h="1615796">
                <a:moveTo>
                  <a:pt x="150398" y="303940"/>
                </a:moveTo>
                <a:cubicBezTo>
                  <a:pt x="272945" y="162588"/>
                  <a:pt x="395492" y="21236"/>
                  <a:pt x="601593" y="3132"/>
                </a:cubicBezTo>
                <a:cubicBezTo>
                  <a:pt x="807694" y="-14972"/>
                  <a:pt x="1211542" y="44911"/>
                  <a:pt x="1387006" y="195315"/>
                </a:cubicBezTo>
                <a:cubicBezTo>
                  <a:pt x="1562470" y="345719"/>
                  <a:pt x="1885548" y="668809"/>
                  <a:pt x="1654380" y="905556"/>
                </a:cubicBezTo>
                <a:cubicBezTo>
                  <a:pt x="1423212" y="1142303"/>
                  <a:pt x="0" y="1615796"/>
                  <a:pt x="0" y="1615796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586431" y="2789028"/>
            <a:ext cx="1700251" cy="1262979"/>
          </a:xfrm>
          <a:custGeom>
            <a:avLst/>
            <a:gdLst>
              <a:gd name="connsiteX0" fmla="*/ 1207279 w 1700251"/>
              <a:gd name="connsiteY0" fmla="*/ 243526 h 1262979"/>
              <a:gd name="connsiteX1" fmla="*/ 722663 w 1700251"/>
              <a:gd name="connsiteY1" fmla="*/ 17920 h 1262979"/>
              <a:gd name="connsiteX2" fmla="*/ 154492 w 1700251"/>
              <a:gd name="connsiteY2" fmla="*/ 68054 h 1262979"/>
              <a:gd name="connsiteX3" fmla="*/ 4094 w 1700251"/>
              <a:gd name="connsiteY3" fmla="*/ 494199 h 1262979"/>
              <a:gd name="connsiteX4" fmla="*/ 271468 w 1700251"/>
              <a:gd name="connsiteY4" fmla="*/ 1262930 h 1262979"/>
              <a:gd name="connsiteX5" fmla="*/ 1700251 w 1700251"/>
              <a:gd name="connsiteY5" fmla="*/ 535978 h 126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251" h="1262979">
                <a:moveTo>
                  <a:pt x="1207279" y="243526"/>
                </a:moveTo>
                <a:cubicBezTo>
                  <a:pt x="1052703" y="145345"/>
                  <a:pt x="898127" y="47165"/>
                  <a:pt x="722663" y="17920"/>
                </a:cubicBezTo>
                <a:cubicBezTo>
                  <a:pt x="547199" y="-11325"/>
                  <a:pt x="274253" y="-11326"/>
                  <a:pt x="154492" y="68054"/>
                </a:cubicBezTo>
                <a:cubicBezTo>
                  <a:pt x="34731" y="147434"/>
                  <a:pt x="-15402" y="295053"/>
                  <a:pt x="4094" y="494199"/>
                </a:cubicBezTo>
                <a:cubicBezTo>
                  <a:pt x="23590" y="693345"/>
                  <a:pt x="-11225" y="1255967"/>
                  <a:pt x="271468" y="1262930"/>
                </a:cubicBezTo>
                <a:cubicBezTo>
                  <a:pt x="554161" y="1269893"/>
                  <a:pt x="1700251" y="535978"/>
                  <a:pt x="1700251" y="535978"/>
                </a:cubicBezTo>
              </a:path>
            </a:pathLst>
          </a:custGeom>
          <a:ln w="76200" cmpd="sng"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-88011"/>
            <a:ext cx="9144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6600"/>
                </a:solidFill>
              </a:rPr>
              <a:t>Self-Organizing Map (SOM) derived regimes</a:t>
            </a:r>
            <a:endParaRPr lang="en-US" sz="3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3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BMUS_WIND_v4_AM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05"/>
            <a:ext cx="9144000" cy="64617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919" y="752497"/>
            <a:ext cx="5810628" cy="280376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4218" y="-88011"/>
            <a:ext cx="665094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6600"/>
                </a:solidFill>
              </a:rPr>
              <a:t>Time series analysis</a:t>
            </a:r>
            <a:endParaRPr lang="en-US" sz="3800" b="1" dirty="0">
              <a:solidFill>
                <a:srgbClr val="FF6600"/>
              </a:solidFill>
            </a:endParaRPr>
          </a:p>
        </p:txBody>
      </p:sp>
      <p:pic>
        <p:nvPicPr>
          <p:cNvPr id="5" name="Picture 4" descr="SOM_single_figure_AMSS_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9" y="752497"/>
            <a:ext cx="6692720" cy="4729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611315" y="752497"/>
            <a:ext cx="828322" cy="442868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OM_single_figure_AMSS_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1" y="745453"/>
            <a:ext cx="6702688" cy="4736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392639" y="752497"/>
            <a:ext cx="1672383" cy="507023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OM_single_figure_AMSS_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1" y="745453"/>
            <a:ext cx="6702688" cy="4736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70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series_v4_AM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" y="120455"/>
            <a:ext cx="9144000" cy="646179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52341" y="-261118"/>
            <a:ext cx="25066" cy="7472149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79238" y="370542"/>
            <a:ext cx="19217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</a:rPr>
              <a:t> 6 m s</a:t>
            </a:r>
            <a:r>
              <a:rPr lang="en-US" sz="3800" b="1" baseline="30000" dirty="0" smtClean="0">
                <a:solidFill>
                  <a:srgbClr val="FF0000"/>
                </a:solidFill>
              </a:rPr>
              <a:t>-1</a:t>
            </a:r>
            <a:endParaRPr lang="en-US" sz="3800" b="1" baseline="300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087050" y="810509"/>
            <a:ext cx="1549835" cy="61729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093780" y="5765483"/>
            <a:ext cx="2050220" cy="30916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03451" y="2005386"/>
            <a:ext cx="209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4A452A"/>
                </a:solidFill>
              </a:rPr>
              <a:t>northeasterly</a:t>
            </a:r>
            <a:endParaRPr lang="en-US" b="1" i="1" dirty="0">
              <a:solidFill>
                <a:srgbClr val="4A452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8213" y="6287388"/>
            <a:ext cx="11839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/>
              <a:t>2012</a:t>
            </a:r>
            <a:endParaRPr lang="en-US" sz="38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3855245" y="3184624"/>
            <a:ext cx="341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i="1" dirty="0" smtClean="0">
                <a:solidFill>
                  <a:schemeClr val="bg2">
                    <a:lumMod val="25000"/>
                  </a:schemeClr>
                </a:solidFill>
              </a:rPr>
              <a:t>Reversal regime</a:t>
            </a:r>
            <a:endParaRPr kumimoji="1" lang="zh-TW" altLang="en-US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835601" y="3421381"/>
            <a:ext cx="341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 i="1" dirty="0" smtClean="0">
                <a:solidFill>
                  <a:srgbClr val="4A452A"/>
                </a:solidFill>
              </a:rPr>
              <a:t>Northeasterly winds</a:t>
            </a:r>
            <a:endParaRPr kumimoji="1" lang="zh-TW" altLang="en-US" b="1" i="1" dirty="0">
              <a:solidFill>
                <a:srgbClr val="4A452A"/>
              </a:solidFill>
            </a:endParaRPr>
          </a:p>
        </p:txBody>
      </p:sp>
      <p:cxnSp>
        <p:nvCxnSpPr>
          <p:cNvPr id="7" name="直線箭頭接點 6"/>
          <p:cNvCxnSpPr/>
          <p:nvPr/>
        </p:nvCxnSpPr>
        <p:spPr>
          <a:xfrm flipH="1">
            <a:off x="6818328" y="5063260"/>
            <a:ext cx="293823" cy="503297"/>
          </a:xfrm>
          <a:prstGeom prst="straightConnector1">
            <a:avLst/>
          </a:prstGeom>
          <a:ln w="76200" cmpd="sng">
            <a:solidFill>
              <a:srgbClr val="FF66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69232" y="5282779"/>
            <a:ext cx="1774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Reversal</a:t>
            </a:r>
            <a:endParaRPr lang="en-US" sz="3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93780" y="4328326"/>
            <a:ext cx="177476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</a:rPr>
              <a:t>Divergent mode</a:t>
            </a:r>
            <a:endParaRPr lang="en-US" sz="3000" b="1" dirty="0">
              <a:solidFill>
                <a:srgbClr val="FF66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216709" y="4027123"/>
            <a:ext cx="1435632" cy="0"/>
          </a:xfrm>
          <a:prstGeom prst="straightConnector1">
            <a:avLst/>
          </a:prstGeom>
          <a:ln w="76200" cmpd="sng">
            <a:solidFill>
              <a:srgbClr val="FF66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47006" y="3445817"/>
            <a:ext cx="177476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6600"/>
                </a:solidFill>
              </a:rPr>
              <a:t>16 h</a:t>
            </a:r>
            <a:endParaRPr lang="en-US" sz="3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2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999" y="414864"/>
            <a:ext cx="9017001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TW" sz="5000" b="1" dirty="0" smtClean="0"/>
              <a:t>Circulation regimes are related to winds.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sz="5000" b="1" dirty="0" smtClean="0"/>
              <a:t>Current reversal occurs when northeasterly winds  &gt;   </a:t>
            </a:r>
            <a:r>
              <a:rPr kumimoji="1" lang="en-US" altLang="zh-TW" sz="5000" b="1" u="sng" dirty="0" smtClean="0"/>
              <a:t>6 m s</a:t>
            </a:r>
            <a:r>
              <a:rPr kumimoji="1" lang="en-US" altLang="zh-TW" sz="5000" b="1" u="sng" baseline="30000" dirty="0" smtClean="0"/>
              <a:t>-1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TW" sz="5000" b="1" dirty="0" smtClean="0"/>
              <a:t>Divergent mode is a transitional state </a:t>
            </a:r>
            <a:r>
              <a:rPr kumimoji="1" lang="en-US" altLang="zh-TW" sz="5000" b="1" i="1" dirty="0" smtClean="0"/>
              <a:t>before</a:t>
            </a:r>
            <a:r>
              <a:rPr kumimoji="1" lang="en-US" altLang="zh-TW" sz="5000" b="1" dirty="0" smtClean="0"/>
              <a:t> currents fully reverse</a:t>
            </a:r>
            <a:endParaRPr kumimoji="1" lang="zh-TW" alt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47274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278</Words>
  <Application>Microsoft Macintosh PowerPoint</Application>
  <PresentationFormat>On-screen Show (4:3)</PresentationFormat>
  <Paragraphs>72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Surface Current Patterns in the Northeastern Chukchi Sea and Their Response to Wind Forcing</vt:lpstr>
      <vt:lpstr>Two major forces influencing the Chukchi Sea circulation</vt:lpstr>
      <vt:lpstr>Why do we care about surface currents?</vt:lpstr>
      <vt:lpstr>PowerPoint Presentation</vt:lpstr>
      <vt:lpstr>Data and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Remarks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Ying-Chih Fang</dc:creator>
  <cp:lastModifiedBy>Ying-Chih Fang</cp:lastModifiedBy>
  <cp:revision>376</cp:revision>
  <dcterms:created xsi:type="dcterms:W3CDTF">2017-01-12T20:09:44Z</dcterms:created>
  <dcterms:modified xsi:type="dcterms:W3CDTF">2017-01-19T23:35:39Z</dcterms:modified>
</cp:coreProperties>
</file>