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7" r:id="rId2"/>
    <p:sldId id="258" r:id="rId3"/>
    <p:sldId id="260" r:id="rId4"/>
    <p:sldId id="261" r:id="rId5"/>
    <p:sldId id="259" r:id="rId6"/>
    <p:sldId id="264" r:id="rId7"/>
    <p:sldId id="262" r:id="rId8"/>
    <p:sldId id="271" r:id="rId9"/>
    <p:sldId id="265" r:id="rId10"/>
    <p:sldId id="272" r:id="rId11"/>
    <p:sldId id="318" r:id="rId12"/>
    <p:sldId id="267" r:id="rId13"/>
    <p:sldId id="274" r:id="rId14"/>
    <p:sldId id="269" r:id="rId15"/>
    <p:sldId id="270" r:id="rId16"/>
    <p:sldId id="273" r:id="rId17"/>
    <p:sldId id="266" r:id="rId18"/>
    <p:sldId id="277" r:id="rId19"/>
    <p:sldId id="276" r:id="rId20"/>
    <p:sldId id="278" r:id="rId21"/>
    <p:sldId id="279" r:id="rId22"/>
    <p:sldId id="280" r:id="rId23"/>
    <p:sldId id="281" r:id="rId24"/>
    <p:sldId id="284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300" r:id="rId37"/>
    <p:sldId id="295" r:id="rId38"/>
    <p:sldId id="301" r:id="rId39"/>
    <p:sldId id="319" r:id="rId40"/>
    <p:sldId id="296" r:id="rId41"/>
    <p:sldId id="297" r:id="rId42"/>
    <p:sldId id="298" r:id="rId43"/>
    <p:sldId id="320" r:id="rId44"/>
    <p:sldId id="322" r:id="rId45"/>
    <p:sldId id="334" r:id="rId46"/>
    <p:sldId id="306" r:id="rId47"/>
    <p:sldId id="304" r:id="rId48"/>
    <p:sldId id="305" r:id="rId49"/>
    <p:sldId id="323" r:id="rId50"/>
    <p:sldId id="307" r:id="rId51"/>
    <p:sldId id="325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29" r:id="rId63"/>
    <p:sldId id="332" r:id="rId64"/>
    <p:sldId id="333" r:id="rId65"/>
    <p:sldId id="326" r:id="rId66"/>
    <p:sldId id="328" r:id="rId67"/>
    <p:sldId id="324" r:id="rId68"/>
    <p:sldId id="331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8449" autoAdjust="0"/>
  </p:normalViewPr>
  <p:slideViewPr>
    <p:cSldViewPr snapToGrid="0" snapToObjects="1" showGuides="1">
      <p:cViewPr>
        <p:scale>
          <a:sx n="130" d="100"/>
          <a:sy n="130" d="100"/>
        </p:scale>
        <p:origin x="-3688" y="-816"/>
      </p:cViewPr>
      <p:guideLst>
        <p:guide orient="horz" pos="2160"/>
        <p:guide pos="30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32E94-E857-B947-99E0-FF239F5B131F}" type="datetimeFigureOut">
              <a:rPr lang="en-US" smtClean="0"/>
              <a:t>2/28/17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FB677-83E8-0C48-A1A6-D34F2B215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05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Mentioned: vertically averaged</a:t>
            </a:r>
            <a:r>
              <a:rPr lang="en-US" baseline="0" dirty="0" smtClean="0"/>
              <a:t> flow. Under No </a:t>
            </a:r>
            <a:r>
              <a:rPr lang="en-US" baseline="0" smtClean="0"/>
              <a:t>winds conditions.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D4580-2507-C24E-A34E-DF30D13AFD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23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FB677-83E8-0C48-A1A6-D34F2B2158E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22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7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Option: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Surface currents are influenced by </a:t>
            </a:r>
            <a:r>
              <a:rPr lang="en-US" sz="1200" b="1" i="1" dirty="0" smtClean="0"/>
              <a:t>both</a:t>
            </a:r>
            <a:r>
              <a:rPr lang="en-US" sz="1200" dirty="0" smtClean="0"/>
              <a:t> winds and pressure gradient</a:t>
            </a:r>
            <a:br>
              <a:rPr lang="en-US" sz="1200" dirty="0" smtClean="0"/>
            </a:br>
            <a:r>
              <a:rPr lang="en-US" sz="1100" dirty="0" smtClean="0">
                <a:solidFill>
                  <a:srgbClr val="7F7F7F"/>
                </a:solidFill>
              </a:rPr>
              <a:t>- important for oil spill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92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4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“ map number” or solution,</a:t>
            </a:r>
            <a:r>
              <a:rPr lang="en-US" baseline="0" dirty="0" smtClean="0"/>
              <a:t> not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9D912-0EBF-6A4F-B97D-0F8A8CC252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82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Pattern number is meaningless. Remember to say it!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9D912-0EBF-6A4F-B97D-0F8A8CC252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7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small patterns!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9D912-0EBF-6A4F-B97D-0F8A8CC25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1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提及有</a:t>
            </a:r>
            <a:r>
              <a:rPr lang="en-US" altLang="zh-TW" dirty="0" smtClean="0"/>
              <a:t>13.5%</a:t>
            </a:r>
            <a:r>
              <a:rPr lang="zh-TW" altLang="en-US" dirty="0" smtClean="0"/>
              <a:t>是</a:t>
            </a:r>
            <a:r>
              <a:rPr lang="en-US" altLang="zh-TW" dirty="0" smtClean="0"/>
              <a:t> Data gaps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02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9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7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6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2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6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9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0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9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8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1071-1B95-5D43-83C9-2F21BC6E991E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544E-8B7A-0A45-9716-576C7366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7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4.png"/><Relationship Id="rId5" Type="http://schemas.openxmlformats.org/officeDocument/2006/relationships/image" Target="../media/image47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Relationship Id="rId3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3" descr="IMG_2689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89337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Surface Current Patterns in the Northeastern Chukchi Sea and Their Response to Wind Forcing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43454"/>
            <a:ext cx="9175750" cy="2209800"/>
          </a:xfrm>
        </p:spPr>
        <p:txBody>
          <a:bodyPr>
            <a:normAutofit fontScale="77500" lnSpcReduction="20000"/>
          </a:bodyPr>
          <a:lstStyle/>
          <a:p>
            <a:r>
              <a:rPr lang="en-US" sz="3900" b="1" dirty="0" smtClean="0">
                <a:solidFill>
                  <a:schemeClr val="bg2">
                    <a:lumMod val="25000"/>
                  </a:schemeClr>
                </a:solidFill>
              </a:rPr>
              <a:t>Ying-Chih Fang</a:t>
            </a:r>
            <a:r>
              <a:rPr lang="en-US" sz="3900" dirty="0" smtClean="0">
                <a:solidFill>
                  <a:schemeClr val="bg2">
                    <a:lumMod val="25000"/>
                  </a:schemeClr>
                </a:solidFill>
              </a:rPr>
              <a:t>, Rachel Potter, </a:t>
            </a:r>
          </a:p>
          <a:p>
            <a:r>
              <a:rPr lang="en-US" sz="3900" dirty="0" smtClean="0">
                <a:solidFill>
                  <a:schemeClr val="bg2">
                    <a:lumMod val="25000"/>
                  </a:schemeClr>
                </a:solidFill>
              </a:rPr>
              <a:t>Hank </a:t>
            </a:r>
            <a:r>
              <a:rPr lang="en-US" sz="3900" dirty="0" err="1" smtClean="0">
                <a:solidFill>
                  <a:schemeClr val="bg2">
                    <a:lumMod val="25000"/>
                  </a:schemeClr>
                </a:solidFill>
              </a:rPr>
              <a:t>Statscewich</a:t>
            </a:r>
            <a:r>
              <a:rPr lang="en-US" sz="3900" dirty="0" smtClean="0">
                <a:solidFill>
                  <a:schemeClr val="bg2">
                    <a:lumMod val="25000"/>
                  </a:schemeClr>
                </a:solidFill>
              </a:rPr>
              <a:t>, Thomas </a:t>
            </a:r>
            <a:r>
              <a:rPr lang="en-US" sz="3900" dirty="0" err="1" smtClean="0">
                <a:solidFill>
                  <a:schemeClr val="bg2">
                    <a:lumMod val="25000"/>
                  </a:schemeClr>
                </a:solidFill>
              </a:rPr>
              <a:t>Weingartner</a:t>
            </a:r>
            <a:r>
              <a:rPr lang="en-US" sz="3900" dirty="0" smtClean="0">
                <a:solidFill>
                  <a:schemeClr val="bg2">
                    <a:lumMod val="25000"/>
                  </a:schemeClr>
                </a:solidFill>
              </a:rPr>
              <a:t>, Peter Winsor and Brita Irving</a:t>
            </a:r>
          </a:p>
          <a:p>
            <a:r>
              <a:rPr lang="en-US" i="1" dirty="0" smtClean="0">
                <a:solidFill>
                  <a:srgbClr val="3366FF"/>
                </a:solidFill>
              </a:rPr>
              <a:t>College of Fisheries and Ocean Sciences </a:t>
            </a:r>
          </a:p>
          <a:p>
            <a:r>
              <a:rPr lang="en-US" i="1" dirty="0" smtClean="0">
                <a:solidFill>
                  <a:srgbClr val="3366FF"/>
                </a:solidFill>
              </a:rPr>
              <a:t>University of Alaska Fairbanks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UAF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" y="5656818"/>
            <a:ext cx="4791895" cy="1033615"/>
          </a:xfrm>
          <a:prstGeom prst="rect">
            <a:avLst/>
          </a:prstGeom>
        </p:spPr>
      </p:pic>
      <p:pic>
        <p:nvPicPr>
          <p:cNvPr id="4" name="Picture 3" descr="BOEM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09" y="5731524"/>
            <a:ext cx="2681958" cy="1033615"/>
          </a:xfrm>
          <a:prstGeom prst="rect">
            <a:avLst/>
          </a:prstGeom>
        </p:spPr>
      </p:pic>
      <p:pic>
        <p:nvPicPr>
          <p:cNvPr id="9" name="Picture 8" descr="oos_log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12" y="4592096"/>
            <a:ext cx="1451555" cy="11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4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_level_setd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4" y="1205612"/>
            <a:ext cx="9144000" cy="5508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678" y="6391013"/>
            <a:ext cx="8621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Fewings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Lentz, 2010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6492" y="1050658"/>
            <a:ext cx="8248216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Waters are transported offshore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 cross-shore sea level difference is created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G</a:t>
            </a:r>
            <a:r>
              <a:rPr lang="en-US" sz="2800" dirty="0" smtClean="0"/>
              <a:t>eostrophic </a:t>
            </a:r>
            <a:r>
              <a:rPr lang="en-US" sz="2800" dirty="0" smtClean="0"/>
              <a:t>flow is induced</a:t>
            </a:r>
            <a:endParaRPr lang="en-US" sz="2800" dirty="0"/>
          </a:p>
        </p:txBody>
      </p:sp>
      <p:sp>
        <p:nvSpPr>
          <p:cNvPr id="7" name="TextBox 4"/>
          <p:cNvSpPr txBox="1"/>
          <p:nvPr/>
        </p:nvSpPr>
        <p:spPr>
          <a:xfrm>
            <a:off x="9144000" y="5553193"/>
            <a:ext cx="8621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Fewings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Lentz, 2010, </a:t>
            </a:r>
            <a:r>
              <a:rPr lang="en-US" dirty="0"/>
              <a:t>Momentum balances on the inner continental shelf at Martha's Vineyard Coastal </a:t>
            </a:r>
            <a:r>
              <a:rPr lang="en-US" dirty="0" smtClean="0"/>
              <a:t>Observatory, </a:t>
            </a:r>
            <a:r>
              <a:rPr lang="en-US" dirty="0"/>
              <a:t>Journal of Physical Oceanography</a:t>
            </a:r>
          </a:p>
          <a:p>
            <a:endParaRPr 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1199503" y="3714578"/>
            <a:ext cx="3104594" cy="710529"/>
            <a:chOff x="-5186083" y="3488066"/>
            <a:chExt cx="3104594" cy="710529"/>
          </a:xfrm>
        </p:grpSpPr>
        <p:cxnSp>
          <p:nvCxnSpPr>
            <p:cNvPr id="3" name="直線箭頭接點 2"/>
            <p:cNvCxnSpPr/>
            <p:nvPr/>
          </p:nvCxnSpPr>
          <p:spPr>
            <a:xfrm flipH="1">
              <a:off x="-4286456" y="4198594"/>
              <a:ext cx="1534657" cy="1"/>
            </a:xfrm>
            <a:prstGeom prst="straightConnector1">
              <a:avLst/>
            </a:prstGeom>
            <a:ln w="762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字方塊 15"/>
            <p:cNvSpPr txBox="1"/>
            <p:nvPr/>
          </p:nvSpPr>
          <p:spPr>
            <a:xfrm>
              <a:off x="-5186083" y="3488066"/>
              <a:ext cx="31045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800" b="1" dirty="0" smtClean="0">
                  <a:solidFill>
                    <a:srgbClr val="3366FF"/>
                  </a:solidFill>
                </a:rPr>
                <a:t>Pressure gradient</a:t>
              </a:r>
              <a:endParaRPr kumimoji="1" lang="zh-TW" altLang="en-US" sz="2800" b="1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498134" y="3919529"/>
            <a:ext cx="2081490" cy="558130"/>
            <a:chOff x="-2293166" y="3640465"/>
            <a:chExt cx="2081490" cy="558130"/>
          </a:xfrm>
        </p:grpSpPr>
        <p:cxnSp>
          <p:nvCxnSpPr>
            <p:cNvPr id="15" name="直線箭頭接點 14"/>
            <p:cNvCxnSpPr/>
            <p:nvPr/>
          </p:nvCxnSpPr>
          <p:spPr>
            <a:xfrm>
              <a:off x="-2293166" y="4198595"/>
              <a:ext cx="1534657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/>
            <p:cNvSpPr txBox="1"/>
            <p:nvPr/>
          </p:nvSpPr>
          <p:spPr>
            <a:xfrm>
              <a:off x="-2293166" y="3640465"/>
              <a:ext cx="2081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800" b="1" dirty="0" smtClean="0">
                  <a:solidFill>
                    <a:srgbClr val="FF0000"/>
                  </a:solidFill>
                </a:rPr>
                <a:t>Rotation</a:t>
              </a:r>
              <a:endParaRPr kumimoji="1" lang="zh-TW" altLang="en-US" sz="28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0" name="直線箭頭接點 9"/>
          <p:cNvCxnSpPr/>
          <p:nvPr/>
        </p:nvCxnSpPr>
        <p:spPr>
          <a:xfrm flipV="1">
            <a:off x="2099130" y="2755940"/>
            <a:ext cx="4145339" cy="2963715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4127700" y="2241728"/>
            <a:ext cx="45334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FF6600"/>
                </a:solidFill>
              </a:rPr>
              <a:t>Waters flow this way</a:t>
            </a:r>
            <a:endParaRPr kumimoji="1" lang="zh-TW" altLang="en-US" sz="3200" b="1" dirty="0">
              <a:solidFill>
                <a:srgbClr val="FF66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838659" y="1702958"/>
            <a:ext cx="1305341" cy="732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16492" y="71051"/>
            <a:ext cx="7944621" cy="83099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4800" dirty="0" smtClean="0">
                <a:solidFill>
                  <a:srgbClr val="FF6600"/>
                </a:solidFill>
              </a:rPr>
              <a:t>Wind-induced coastal </a:t>
            </a:r>
            <a:r>
              <a:rPr kumimoji="1" lang="en-US" altLang="zh-TW" sz="4800" dirty="0" err="1" smtClean="0">
                <a:solidFill>
                  <a:srgbClr val="FF6600"/>
                </a:solidFill>
              </a:rPr>
              <a:t>setdown</a:t>
            </a:r>
            <a:endParaRPr kumimoji="1" lang="zh-TW" altLang="en-US" sz="4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2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 17"/>
          <p:cNvSpPr/>
          <p:nvPr/>
        </p:nvSpPr>
        <p:spPr>
          <a:xfrm>
            <a:off x="3390010" y="1396275"/>
            <a:ext cx="3902718" cy="1953191"/>
          </a:xfrm>
          <a:custGeom>
            <a:avLst/>
            <a:gdLst>
              <a:gd name="connsiteX0" fmla="*/ 0 w 1860232"/>
              <a:gd name="connsiteY0" fmla="*/ 1154492 h 1163734"/>
              <a:gd name="connsiteX1" fmla="*/ 51317 w 1860232"/>
              <a:gd name="connsiteY1" fmla="*/ 1141664 h 1163734"/>
              <a:gd name="connsiteX2" fmla="*/ 269413 w 1860232"/>
              <a:gd name="connsiteY2" fmla="*/ 962077 h 1163734"/>
              <a:gd name="connsiteX3" fmla="*/ 436192 w 1860232"/>
              <a:gd name="connsiteY3" fmla="*/ 525935 h 1163734"/>
              <a:gd name="connsiteX4" fmla="*/ 782580 w 1860232"/>
              <a:gd name="connsiteY4" fmla="*/ 282209 h 1163734"/>
              <a:gd name="connsiteX5" fmla="*/ 1090481 w 1860232"/>
              <a:gd name="connsiteY5" fmla="*/ 128277 h 1163734"/>
              <a:gd name="connsiteX6" fmla="*/ 1860232 w 1860232"/>
              <a:gd name="connsiteY6" fmla="*/ 0 h 1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0232" h="1163734">
                <a:moveTo>
                  <a:pt x="0" y="1154492"/>
                </a:moveTo>
                <a:cubicBezTo>
                  <a:pt x="3207" y="1164112"/>
                  <a:pt x="6415" y="1173733"/>
                  <a:pt x="51317" y="1141664"/>
                </a:cubicBezTo>
                <a:cubicBezTo>
                  <a:pt x="96219" y="1109595"/>
                  <a:pt x="205267" y="1064698"/>
                  <a:pt x="269413" y="962077"/>
                </a:cubicBezTo>
                <a:cubicBezTo>
                  <a:pt x="333559" y="859456"/>
                  <a:pt x="350664" y="639246"/>
                  <a:pt x="436192" y="525935"/>
                </a:cubicBezTo>
                <a:cubicBezTo>
                  <a:pt x="521720" y="412624"/>
                  <a:pt x="673532" y="348485"/>
                  <a:pt x="782580" y="282209"/>
                </a:cubicBezTo>
                <a:cubicBezTo>
                  <a:pt x="891628" y="215933"/>
                  <a:pt x="910872" y="175312"/>
                  <a:pt x="1090481" y="128277"/>
                </a:cubicBezTo>
                <a:cubicBezTo>
                  <a:pt x="1270090" y="81242"/>
                  <a:pt x="1860232" y="0"/>
                  <a:pt x="1860232" y="0"/>
                </a:cubicBezTo>
              </a:path>
            </a:pathLst>
          </a:custGeom>
          <a:ln w="76200" cmpd="sng">
            <a:solidFill>
              <a:schemeClr val="tx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手繪多邊形 18"/>
          <p:cNvSpPr/>
          <p:nvPr/>
        </p:nvSpPr>
        <p:spPr>
          <a:xfrm>
            <a:off x="3085210" y="1076991"/>
            <a:ext cx="3902718" cy="1953191"/>
          </a:xfrm>
          <a:custGeom>
            <a:avLst/>
            <a:gdLst>
              <a:gd name="connsiteX0" fmla="*/ 0 w 1860232"/>
              <a:gd name="connsiteY0" fmla="*/ 1154492 h 1163734"/>
              <a:gd name="connsiteX1" fmla="*/ 51317 w 1860232"/>
              <a:gd name="connsiteY1" fmla="*/ 1141664 h 1163734"/>
              <a:gd name="connsiteX2" fmla="*/ 269413 w 1860232"/>
              <a:gd name="connsiteY2" fmla="*/ 962077 h 1163734"/>
              <a:gd name="connsiteX3" fmla="*/ 436192 w 1860232"/>
              <a:gd name="connsiteY3" fmla="*/ 525935 h 1163734"/>
              <a:gd name="connsiteX4" fmla="*/ 782580 w 1860232"/>
              <a:gd name="connsiteY4" fmla="*/ 282209 h 1163734"/>
              <a:gd name="connsiteX5" fmla="*/ 1090481 w 1860232"/>
              <a:gd name="connsiteY5" fmla="*/ 128277 h 1163734"/>
              <a:gd name="connsiteX6" fmla="*/ 1860232 w 1860232"/>
              <a:gd name="connsiteY6" fmla="*/ 0 h 1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0232" h="1163734">
                <a:moveTo>
                  <a:pt x="0" y="1154492"/>
                </a:moveTo>
                <a:cubicBezTo>
                  <a:pt x="3207" y="1164112"/>
                  <a:pt x="6415" y="1173733"/>
                  <a:pt x="51317" y="1141664"/>
                </a:cubicBezTo>
                <a:cubicBezTo>
                  <a:pt x="96219" y="1109595"/>
                  <a:pt x="205267" y="1064698"/>
                  <a:pt x="269413" y="962077"/>
                </a:cubicBezTo>
                <a:cubicBezTo>
                  <a:pt x="333559" y="859456"/>
                  <a:pt x="350664" y="639246"/>
                  <a:pt x="436192" y="525935"/>
                </a:cubicBezTo>
                <a:cubicBezTo>
                  <a:pt x="521720" y="412624"/>
                  <a:pt x="673532" y="348485"/>
                  <a:pt x="782580" y="282209"/>
                </a:cubicBezTo>
                <a:cubicBezTo>
                  <a:pt x="891628" y="215933"/>
                  <a:pt x="910872" y="175312"/>
                  <a:pt x="1090481" y="128277"/>
                </a:cubicBezTo>
                <a:cubicBezTo>
                  <a:pt x="1270090" y="81242"/>
                  <a:pt x="1860232" y="0"/>
                  <a:pt x="1860232" y="0"/>
                </a:cubicBezTo>
              </a:path>
            </a:pathLst>
          </a:custGeom>
          <a:ln w="76200" cmpd="sng">
            <a:solidFill>
              <a:schemeClr val="tx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手繪多邊形 15"/>
          <p:cNvSpPr/>
          <p:nvPr/>
        </p:nvSpPr>
        <p:spPr>
          <a:xfrm>
            <a:off x="3237610" y="1243875"/>
            <a:ext cx="3902718" cy="1953191"/>
          </a:xfrm>
          <a:custGeom>
            <a:avLst/>
            <a:gdLst>
              <a:gd name="connsiteX0" fmla="*/ 0 w 1860232"/>
              <a:gd name="connsiteY0" fmla="*/ 1154492 h 1163734"/>
              <a:gd name="connsiteX1" fmla="*/ 51317 w 1860232"/>
              <a:gd name="connsiteY1" fmla="*/ 1141664 h 1163734"/>
              <a:gd name="connsiteX2" fmla="*/ 269413 w 1860232"/>
              <a:gd name="connsiteY2" fmla="*/ 962077 h 1163734"/>
              <a:gd name="connsiteX3" fmla="*/ 436192 w 1860232"/>
              <a:gd name="connsiteY3" fmla="*/ 525935 h 1163734"/>
              <a:gd name="connsiteX4" fmla="*/ 782580 w 1860232"/>
              <a:gd name="connsiteY4" fmla="*/ 282209 h 1163734"/>
              <a:gd name="connsiteX5" fmla="*/ 1090481 w 1860232"/>
              <a:gd name="connsiteY5" fmla="*/ 128277 h 1163734"/>
              <a:gd name="connsiteX6" fmla="*/ 1860232 w 1860232"/>
              <a:gd name="connsiteY6" fmla="*/ 0 h 1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0232" h="1163734">
                <a:moveTo>
                  <a:pt x="0" y="1154492"/>
                </a:moveTo>
                <a:cubicBezTo>
                  <a:pt x="3207" y="1164112"/>
                  <a:pt x="6415" y="1173733"/>
                  <a:pt x="51317" y="1141664"/>
                </a:cubicBezTo>
                <a:cubicBezTo>
                  <a:pt x="96219" y="1109595"/>
                  <a:pt x="205267" y="1064698"/>
                  <a:pt x="269413" y="962077"/>
                </a:cubicBezTo>
                <a:cubicBezTo>
                  <a:pt x="333559" y="859456"/>
                  <a:pt x="350664" y="639246"/>
                  <a:pt x="436192" y="525935"/>
                </a:cubicBezTo>
                <a:cubicBezTo>
                  <a:pt x="521720" y="412624"/>
                  <a:pt x="673532" y="348485"/>
                  <a:pt x="782580" y="282209"/>
                </a:cubicBezTo>
                <a:cubicBezTo>
                  <a:pt x="891628" y="215933"/>
                  <a:pt x="910872" y="175312"/>
                  <a:pt x="1090481" y="128277"/>
                </a:cubicBezTo>
                <a:cubicBezTo>
                  <a:pt x="1270090" y="81242"/>
                  <a:pt x="1860232" y="0"/>
                  <a:pt x="1860232" y="0"/>
                </a:cubicBezTo>
              </a:path>
            </a:pathLst>
          </a:custGeom>
          <a:ln w="76200" cmpd="sng">
            <a:solidFill>
              <a:schemeClr val="tx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圓柱 10"/>
          <p:cNvSpPr/>
          <p:nvPr/>
        </p:nvSpPr>
        <p:spPr>
          <a:xfrm>
            <a:off x="2305624" y="1243875"/>
            <a:ext cx="406874" cy="110437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圓柱 11"/>
          <p:cNvSpPr/>
          <p:nvPr/>
        </p:nvSpPr>
        <p:spPr>
          <a:xfrm>
            <a:off x="5971454" y="693055"/>
            <a:ext cx="406874" cy="252428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5" name="直線接點 12"/>
          <p:cNvCxnSpPr>
            <a:endCxn id="14" idx="3"/>
          </p:cNvCxnSpPr>
          <p:nvPr/>
        </p:nvCxnSpPr>
        <p:spPr>
          <a:xfrm>
            <a:off x="2594066" y="2348250"/>
            <a:ext cx="3580825" cy="86909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2"/>
          <p:cNvCxnSpPr/>
          <p:nvPr/>
        </p:nvCxnSpPr>
        <p:spPr>
          <a:xfrm flipV="1">
            <a:off x="2428502" y="794774"/>
            <a:ext cx="3542952" cy="44910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"/>
          <p:cNvSpPr txBox="1"/>
          <p:nvPr/>
        </p:nvSpPr>
        <p:spPr>
          <a:xfrm>
            <a:off x="582111" y="3654044"/>
            <a:ext cx="82906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Geostrophic flows follow contours of isobaths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19" name="TextBox 42"/>
          <p:cNvSpPr txBox="1"/>
          <p:nvPr/>
        </p:nvSpPr>
        <p:spPr>
          <a:xfrm>
            <a:off x="582111" y="4357448"/>
            <a:ext cx="7848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Flow will be </a:t>
            </a:r>
            <a:r>
              <a:rPr lang="en-US" sz="3200" b="1" i="1" u="sng" dirty="0" smtClean="0">
                <a:solidFill>
                  <a:srgbClr val="FF6600"/>
                </a:solidFill>
              </a:rPr>
              <a:t>steered</a:t>
            </a:r>
            <a:r>
              <a:rPr lang="en-US" sz="3200" b="1" dirty="0" smtClean="0">
                <a:solidFill>
                  <a:srgbClr val="FF6600"/>
                </a:solidFill>
              </a:rPr>
              <a:t> by bathymetry</a:t>
            </a:r>
            <a:endParaRPr lang="en-US" sz="3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2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/>
              <a:t>Two major forces influencing the Chukchi Sea circulation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6922"/>
            <a:ext cx="8686800" cy="4850183"/>
          </a:xfrm>
        </p:spPr>
        <p:txBody>
          <a:bodyPr>
            <a:normAutofit/>
          </a:bodyPr>
          <a:lstStyle/>
          <a:p>
            <a:r>
              <a:rPr lang="en-US" sz="4200" b="1" dirty="0" smtClean="0"/>
              <a:t>Pressure gradient </a:t>
            </a:r>
            <a:r>
              <a:rPr lang="en-US" sz="4200" dirty="0" smtClean="0"/>
              <a:t/>
            </a:r>
            <a:br>
              <a:rPr lang="en-US" sz="4200" dirty="0" smtClean="0"/>
            </a:br>
            <a:r>
              <a:rPr lang="en-US" sz="4200" dirty="0" smtClean="0"/>
              <a:t>(background state)</a:t>
            </a:r>
            <a:br>
              <a:rPr lang="en-US" sz="4200" dirty="0" smtClean="0"/>
            </a:br>
            <a:r>
              <a:rPr lang="en-US" sz="4200" dirty="0" smtClean="0">
                <a:solidFill>
                  <a:srgbClr val="595959"/>
                </a:solidFill>
              </a:rPr>
              <a:t>- northward mean flow</a:t>
            </a:r>
          </a:p>
          <a:p>
            <a:r>
              <a:rPr lang="en-US" sz="4200" b="1" dirty="0" smtClean="0"/>
              <a:t>Winds</a:t>
            </a:r>
            <a:br>
              <a:rPr lang="en-US" sz="4200" b="1" dirty="0" smtClean="0"/>
            </a:br>
            <a:r>
              <a:rPr lang="en-US" sz="4200" dirty="0" smtClean="0"/>
              <a:t>(mean winds oppose mean flow)</a:t>
            </a:r>
            <a:br>
              <a:rPr lang="en-US" sz="4200" dirty="0" smtClean="0"/>
            </a:br>
            <a:r>
              <a:rPr lang="en-US" sz="4200" dirty="0">
                <a:solidFill>
                  <a:srgbClr val="595959"/>
                </a:solidFill>
              </a:rPr>
              <a:t>- </a:t>
            </a:r>
            <a:r>
              <a:rPr lang="en-US" sz="4200" dirty="0" smtClean="0">
                <a:solidFill>
                  <a:srgbClr val="595959"/>
                </a:solidFill>
              </a:rPr>
              <a:t>sheared surface layer</a:t>
            </a:r>
            <a:br>
              <a:rPr lang="en-US" sz="4200" dirty="0" smtClean="0">
                <a:solidFill>
                  <a:srgbClr val="595959"/>
                </a:solidFill>
              </a:rPr>
            </a:br>
            <a:r>
              <a:rPr lang="en-US" sz="4200" dirty="0" smtClean="0">
                <a:solidFill>
                  <a:srgbClr val="595959"/>
                </a:solidFill>
              </a:rPr>
              <a:t>- currents may change directions</a:t>
            </a:r>
            <a:endParaRPr lang="en-US" sz="42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sz="4200" dirty="0" smtClea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surface currents?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1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Calibri" charset="0"/>
                <a:ea typeface="新細明體" charset="0"/>
              </a:rPr>
              <a:t>Surface currents are related to our life</a:t>
            </a:r>
            <a:endParaRPr lang="zh-TW" altLang="en-US" dirty="0">
              <a:latin typeface="Calibri" charset="0"/>
              <a:ea typeface="新細明體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718" y="936085"/>
            <a:ext cx="8229600" cy="498583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TW" dirty="0" smtClean="0">
                <a:cs typeface="+mn-cs"/>
              </a:rPr>
              <a:t>Human activities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TW" dirty="0" smtClean="0">
                <a:cs typeface="+mn-cs"/>
              </a:rPr>
              <a:t>Fishing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TW" dirty="0"/>
              <a:t>T</a:t>
            </a:r>
            <a:r>
              <a:rPr lang="en-US" altLang="zh-TW" dirty="0" smtClean="0">
                <a:cs typeface="+mn-cs"/>
              </a:rPr>
              <a:t>ransportation</a:t>
            </a:r>
            <a:endParaRPr lang="en-US" altLang="zh-TW" dirty="0" smtClean="0"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TW" dirty="0" smtClean="0">
                <a:cs typeface="+mn-cs"/>
              </a:rPr>
              <a:t>Search </a:t>
            </a:r>
            <a:r>
              <a:rPr lang="en-US" altLang="zh-TW" dirty="0" smtClean="0">
                <a:cs typeface="+mn-cs"/>
              </a:rPr>
              <a:t>and rescue operations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TW" dirty="0" smtClean="0">
                <a:cs typeface="+mn-cs"/>
              </a:rPr>
              <a:t>Oil spill mitigation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TW" dirty="0" smtClean="0">
                <a:cs typeface="+mn-cs"/>
              </a:rPr>
              <a:t>Air-sea interaction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TW" dirty="0" smtClean="0">
                <a:cs typeface="+mn-cs"/>
              </a:rPr>
              <a:t>Ecological process </a:t>
            </a:r>
            <a:endParaRPr lang="en-US" altLang="zh-TW" dirty="0" smtClean="0">
              <a:cs typeface="+mn-cs"/>
            </a:endParaRPr>
          </a:p>
          <a:p>
            <a:pPr>
              <a:defRPr/>
            </a:pPr>
            <a:r>
              <a:rPr lang="en-US" altLang="zh-TW" dirty="0"/>
              <a:t>Warfare </a:t>
            </a:r>
          </a:p>
          <a:p>
            <a:pPr>
              <a:defRPr/>
            </a:pPr>
            <a:r>
              <a:rPr lang="en-US" altLang="zh-TW" dirty="0"/>
              <a:t>Waste disposal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zh-TW" altLang="en-US" dirty="0">
              <a:cs typeface="+mn-cs"/>
            </a:endParaRPr>
          </a:p>
        </p:txBody>
      </p:sp>
      <p:pic>
        <p:nvPicPr>
          <p:cNvPr id="16387" name="圖片 3" descr="Irish_Coastguard_Helicopter_RNLI_Rescue_Demonstar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3136900"/>
            <a:ext cx="5135562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34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For the Chukchi Sea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2675"/>
            <a:ext cx="9144000" cy="512153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Past results are based on </a:t>
            </a:r>
            <a:r>
              <a:rPr lang="en-US" sz="4000" i="1" u="sng" dirty="0" smtClean="0"/>
              <a:t>subsurface</a:t>
            </a:r>
            <a:r>
              <a:rPr lang="en-US" sz="4000" dirty="0" smtClean="0"/>
              <a:t> </a:t>
            </a:r>
            <a:r>
              <a:rPr lang="en-US" sz="4000" dirty="0" smtClean="0"/>
              <a:t>measurements</a:t>
            </a:r>
          </a:p>
          <a:p>
            <a:endParaRPr lang="en-US" sz="4000" dirty="0" smtClean="0"/>
          </a:p>
          <a:p>
            <a:r>
              <a:rPr lang="en-US" sz="4000" dirty="0" smtClean="0"/>
              <a:t>Evaluate </a:t>
            </a:r>
            <a:r>
              <a:rPr lang="en-US" sz="4000" dirty="0"/>
              <a:t>surface current responses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influenced by </a:t>
            </a:r>
            <a:r>
              <a:rPr lang="en-US" sz="4000" i="1" u="sng" dirty="0" smtClean="0"/>
              <a:t>both</a:t>
            </a:r>
            <a:r>
              <a:rPr lang="en-US" sz="4000" dirty="0" smtClean="0"/>
              <a:t> winds and pressure gradient</a:t>
            </a:r>
            <a:br>
              <a:rPr lang="en-US" sz="4000" dirty="0" smtClean="0"/>
            </a:br>
            <a:r>
              <a:rPr lang="en-US" sz="4000" dirty="0">
                <a:solidFill>
                  <a:srgbClr val="7F7F7F"/>
                </a:solidFill>
              </a:rPr>
              <a:t>- important </a:t>
            </a:r>
            <a:r>
              <a:rPr lang="en-US" sz="4000" dirty="0" smtClean="0">
                <a:solidFill>
                  <a:srgbClr val="7F7F7F"/>
                </a:solidFill>
              </a:rPr>
              <a:t>for material transport</a:t>
            </a:r>
            <a:endParaRPr lang="en-US" sz="4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0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measure surface currents?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4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owHFRWor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68" y="655792"/>
            <a:ext cx="6438941" cy="5546415"/>
          </a:xfrm>
          <a:prstGeom prst="rect">
            <a:avLst/>
          </a:prstGeom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804025" y="6488113"/>
            <a:ext cx="234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b="1" dirty="0"/>
              <a:t>from </a:t>
            </a:r>
            <a:r>
              <a:rPr kumimoji="0" lang="en-US" altLang="zh-TW" b="1" dirty="0" err="1"/>
              <a:t>www.codar.com</a:t>
            </a:r>
            <a:endParaRPr kumimoji="0" lang="zh-TW" altLang="en-US" dirty="0"/>
          </a:p>
        </p:txBody>
      </p:sp>
      <p:pic>
        <p:nvPicPr>
          <p:cNvPr id="5" name="Picture 4" descr="Screenshot_NormalAppImage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10" y="2954376"/>
            <a:ext cx="34418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more accessible example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7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apman_105.mp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771" y="805157"/>
            <a:ext cx="9187906" cy="51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4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270233" y="5367933"/>
            <a:ext cx="153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/>
              <a:t>$60 per week</a:t>
            </a:r>
            <a:endParaRPr kumimoji="1" lang="zh-TW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9054"/>
          </a:xfrm>
        </p:spPr>
        <p:txBody>
          <a:bodyPr/>
          <a:lstStyle/>
          <a:p>
            <a:r>
              <a:rPr lang="en-US" b="1" dirty="0" smtClean="0"/>
              <a:t>Who am I</a:t>
            </a:r>
            <a:endParaRPr lang="en-US" dirty="0"/>
          </a:p>
        </p:txBody>
      </p:sp>
      <p:pic>
        <p:nvPicPr>
          <p:cNvPr id="4" name="Picture 3" descr="pic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13" y="929572"/>
            <a:ext cx="3947441" cy="2960581"/>
          </a:xfrm>
          <a:prstGeom prst="rect">
            <a:avLst/>
          </a:prstGeom>
        </p:spPr>
      </p:pic>
      <p:pic>
        <p:nvPicPr>
          <p:cNvPr id="5" name="Picture 5" descr="K:\picture\090705_Codar漢本測試\IMG_45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263" y="3731846"/>
            <a:ext cx="4267199" cy="320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ic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54" y="446690"/>
            <a:ext cx="3173046" cy="2379785"/>
          </a:xfrm>
          <a:prstGeom prst="rect">
            <a:avLst/>
          </a:prstGeom>
        </p:spPr>
      </p:pic>
      <p:pic>
        <p:nvPicPr>
          <p:cNvPr id="7" name="Picture 6" descr="pic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54" y="2752114"/>
            <a:ext cx="3173046" cy="4230728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-1" y="2072976"/>
            <a:ext cx="2023513" cy="3327587"/>
            <a:chOff x="-1" y="2168243"/>
            <a:chExt cx="2023513" cy="3327587"/>
          </a:xfrm>
        </p:grpSpPr>
        <p:pic>
          <p:nvPicPr>
            <p:cNvPr id="6" name="Picture 5" descr="m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168243"/>
              <a:ext cx="2023513" cy="26992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4849499"/>
              <a:ext cx="1809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Tank commander</a:t>
              </a:r>
            </a:p>
            <a:p>
              <a:r>
                <a:rPr lang="en-US" dirty="0" smtClean="0"/>
                <a:t>Taiwan Army</a:t>
              </a:r>
              <a:endParaRPr lang="en-US" dirty="0"/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633111" y="2101381"/>
            <a:ext cx="704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/>
              <a:t>2007</a:t>
            </a:r>
            <a:endParaRPr kumimoji="1"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229280" y="4023646"/>
            <a:ext cx="3026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FF6600"/>
                </a:solidFill>
              </a:rPr>
              <a:t>High frequency radar</a:t>
            </a:r>
            <a:endParaRPr kumimoji="1" lang="zh-TW" altLang="en-US" sz="2400" b="1" dirty="0">
              <a:solidFill>
                <a:srgbClr val="FF6600"/>
              </a:solidFill>
            </a:endParaRPr>
          </a:p>
        </p:txBody>
      </p:sp>
      <p:cxnSp>
        <p:nvCxnSpPr>
          <p:cNvPr id="15" name="直線箭頭接點 14"/>
          <p:cNvCxnSpPr/>
          <p:nvPr/>
        </p:nvCxnSpPr>
        <p:spPr>
          <a:xfrm flipH="1">
            <a:off x="4648003" y="4485311"/>
            <a:ext cx="567490" cy="105377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箭頭接點 15"/>
          <p:cNvCxnSpPr/>
          <p:nvPr/>
        </p:nvCxnSpPr>
        <p:spPr>
          <a:xfrm flipV="1">
            <a:off x="5647866" y="2101381"/>
            <a:ext cx="1297115" cy="1908755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98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adar-gun_baseball_fi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21" y="947858"/>
            <a:ext cx="6244207" cy="49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agan-Rada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06" y="192120"/>
            <a:ext cx="7881394" cy="6296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2846" y="6488668"/>
            <a:ext cx="630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www.hardballtimes.com</a:t>
            </a:r>
            <a:r>
              <a:rPr lang="en-US" dirty="0"/>
              <a:t>/the-physics-of-radar-guns/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5436" y="4168997"/>
            <a:ext cx="2359493" cy="52322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Doppler shift</a:t>
            </a:r>
            <a:endParaRPr lang="en-US" sz="2800" b="1" dirty="0">
              <a:solidFill>
                <a:srgbClr val="FF66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296700" y="3429000"/>
            <a:ext cx="538825" cy="855446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6373950" y="1738330"/>
            <a:ext cx="1642135" cy="3165624"/>
            <a:chOff x="3784609" y="-3165624"/>
            <a:chExt cx="1642135" cy="3165624"/>
          </a:xfrm>
        </p:grpSpPr>
        <p:sp>
          <p:nvSpPr>
            <p:cNvPr id="14" name="Rectangle 13"/>
            <p:cNvSpPr/>
            <p:nvPr/>
          </p:nvSpPr>
          <p:spPr>
            <a:xfrm>
              <a:off x="3784609" y="-3165624"/>
              <a:ext cx="1642135" cy="3165624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051349" y="-3165624"/>
              <a:ext cx="1118812" cy="3165624"/>
              <a:chOff x="1524000" y="-2362200"/>
              <a:chExt cx="667117" cy="188757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731940" y="-2270500"/>
                <a:ext cx="256583" cy="1795875"/>
              </a:xfrm>
              <a:prstGeom prst="rect">
                <a:avLst/>
              </a:prstGeom>
              <a:solidFill>
                <a:srgbClr val="FFFFFF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524000" y="-2362200"/>
                <a:ext cx="667117" cy="320692"/>
              </a:xfrm>
              <a:prstGeom prst="ellipse">
                <a:avLst/>
              </a:prstGeom>
              <a:solidFill>
                <a:srgbClr val="FFFFFF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-41717" y="2514226"/>
            <a:ext cx="3719385" cy="1654771"/>
            <a:chOff x="4296700" y="-1808735"/>
            <a:chExt cx="3719385" cy="1654771"/>
          </a:xfrm>
          <a:effectLst/>
        </p:grpSpPr>
        <p:grpSp>
          <p:nvGrpSpPr>
            <p:cNvPr id="18" name="Group 17"/>
            <p:cNvGrpSpPr/>
            <p:nvPr/>
          </p:nvGrpSpPr>
          <p:grpSpPr>
            <a:xfrm>
              <a:off x="4296700" y="-1808735"/>
              <a:ext cx="3719385" cy="1654771"/>
              <a:chOff x="4296700" y="-1808735"/>
              <a:chExt cx="3719385" cy="1654771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296700" y="-1808735"/>
                <a:ext cx="3719385" cy="16547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4537224" y="-1154554"/>
                <a:ext cx="3297100" cy="346410"/>
              </a:xfrm>
              <a:custGeom>
                <a:avLst/>
                <a:gdLst>
                  <a:gd name="connsiteX0" fmla="*/ 0 w 3297100"/>
                  <a:gd name="connsiteY0" fmla="*/ 243777 h 346410"/>
                  <a:gd name="connsiteX1" fmla="*/ 397705 w 3297100"/>
                  <a:gd name="connsiteY1" fmla="*/ 89845 h 346410"/>
                  <a:gd name="connsiteX2" fmla="*/ 397705 w 3297100"/>
                  <a:gd name="connsiteY2" fmla="*/ 89845 h 346410"/>
                  <a:gd name="connsiteX3" fmla="*/ 436193 w 3297100"/>
                  <a:gd name="connsiteY3" fmla="*/ 64189 h 346410"/>
                  <a:gd name="connsiteX4" fmla="*/ 667118 w 3297100"/>
                  <a:gd name="connsiteY4" fmla="*/ 269432 h 346410"/>
                  <a:gd name="connsiteX5" fmla="*/ 872385 w 3297100"/>
                  <a:gd name="connsiteY5" fmla="*/ 102672 h 346410"/>
                  <a:gd name="connsiteX6" fmla="*/ 1103310 w 3297100"/>
                  <a:gd name="connsiteY6" fmla="*/ 269432 h 346410"/>
                  <a:gd name="connsiteX7" fmla="*/ 1359894 w 3297100"/>
                  <a:gd name="connsiteY7" fmla="*/ 51362 h 346410"/>
                  <a:gd name="connsiteX8" fmla="*/ 1539502 w 3297100"/>
                  <a:gd name="connsiteY8" fmla="*/ 269432 h 346410"/>
                  <a:gd name="connsiteX9" fmla="*/ 1873061 w 3297100"/>
                  <a:gd name="connsiteY9" fmla="*/ 51 h 346410"/>
                  <a:gd name="connsiteX10" fmla="*/ 2116816 w 3297100"/>
                  <a:gd name="connsiteY10" fmla="*/ 295088 h 346410"/>
                  <a:gd name="connsiteX11" fmla="*/ 2424716 w 3297100"/>
                  <a:gd name="connsiteY11" fmla="*/ 51362 h 346410"/>
                  <a:gd name="connsiteX12" fmla="*/ 2745446 w 3297100"/>
                  <a:gd name="connsiteY12" fmla="*/ 346398 h 346410"/>
                  <a:gd name="connsiteX13" fmla="*/ 3002029 w 3297100"/>
                  <a:gd name="connsiteY13" fmla="*/ 64189 h 346410"/>
                  <a:gd name="connsiteX14" fmla="*/ 3297100 w 3297100"/>
                  <a:gd name="connsiteY14" fmla="*/ 295088 h 34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7100" h="346410">
                    <a:moveTo>
                      <a:pt x="0" y="243777"/>
                    </a:moveTo>
                    <a:lnTo>
                      <a:pt x="397705" y="89845"/>
                    </a:lnTo>
                    <a:lnTo>
                      <a:pt x="397705" y="89845"/>
                    </a:lnTo>
                    <a:cubicBezTo>
                      <a:pt x="404119" y="85569"/>
                      <a:pt x="391291" y="34258"/>
                      <a:pt x="436193" y="64189"/>
                    </a:cubicBezTo>
                    <a:cubicBezTo>
                      <a:pt x="481095" y="94120"/>
                      <a:pt x="594419" y="263018"/>
                      <a:pt x="667118" y="269432"/>
                    </a:cubicBezTo>
                    <a:cubicBezTo>
                      <a:pt x="739817" y="275846"/>
                      <a:pt x="799686" y="102672"/>
                      <a:pt x="872385" y="102672"/>
                    </a:cubicBezTo>
                    <a:cubicBezTo>
                      <a:pt x="945084" y="102672"/>
                      <a:pt x="1022059" y="277984"/>
                      <a:pt x="1103310" y="269432"/>
                    </a:cubicBezTo>
                    <a:cubicBezTo>
                      <a:pt x="1184561" y="260880"/>
                      <a:pt x="1287195" y="51362"/>
                      <a:pt x="1359894" y="51362"/>
                    </a:cubicBezTo>
                    <a:cubicBezTo>
                      <a:pt x="1432593" y="51362"/>
                      <a:pt x="1453974" y="277984"/>
                      <a:pt x="1539502" y="269432"/>
                    </a:cubicBezTo>
                    <a:cubicBezTo>
                      <a:pt x="1625030" y="260880"/>
                      <a:pt x="1776842" y="-4225"/>
                      <a:pt x="1873061" y="51"/>
                    </a:cubicBezTo>
                    <a:cubicBezTo>
                      <a:pt x="1969280" y="4327"/>
                      <a:pt x="2024874" y="286536"/>
                      <a:pt x="2116816" y="295088"/>
                    </a:cubicBezTo>
                    <a:cubicBezTo>
                      <a:pt x="2208759" y="303640"/>
                      <a:pt x="2319944" y="42810"/>
                      <a:pt x="2424716" y="51362"/>
                    </a:cubicBezTo>
                    <a:cubicBezTo>
                      <a:pt x="2529488" y="59914"/>
                      <a:pt x="2649227" y="344260"/>
                      <a:pt x="2745446" y="346398"/>
                    </a:cubicBezTo>
                    <a:cubicBezTo>
                      <a:pt x="2841665" y="348536"/>
                      <a:pt x="2910087" y="72741"/>
                      <a:pt x="3002029" y="64189"/>
                    </a:cubicBezTo>
                    <a:cubicBezTo>
                      <a:pt x="3093971" y="55637"/>
                      <a:pt x="3297100" y="295088"/>
                      <a:pt x="3297100" y="295088"/>
                    </a:cubicBezTo>
                  </a:path>
                </a:pathLst>
              </a:custGeom>
              <a:ln w="762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4892386" y="-659022"/>
              <a:ext cx="2527349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>
            <a:off x="609600" y="4038600"/>
            <a:ext cx="1190800" cy="0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7200" y="4191000"/>
            <a:ext cx="2289953" cy="43088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3366FF"/>
                </a:solidFill>
              </a:rPr>
              <a:t>Surface currents</a:t>
            </a:r>
            <a:endParaRPr lang="en-US" sz="2200" b="1" dirty="0">
              <a:solidFill>
                <a:srgbClr val="3366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-41717" y="2565963"/>
            <a:ext cx="4092420" cy="5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/>
              <a:t>Specific surface waves</a:t>
            </a:r>
            <a:endParaRPr kumimoji="1"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8599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owHFRWor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68" y="655792"/>
            <a:ext cx="6438941" cy="5546415"/>
          </a:xfrm>
          <a:prstGeom prst="rect">
            <a:avLst/>
          </a:prstGeom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804025" y="6488113"/>
            <a:ext cx="234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b="1" dirty="0"/>
              <a:t>from </a:t>
            </a:r>
            <a:r>
              <a:rPr kumimoji="0" lang="en-US" altLang="zh-TW" b="1" dirty="0" err="1"/>
              <a:t>www.codar.com</a:t>
            </a:r>
            <a:endParaRPr kumimoji="0" lang="zh-TW" altLang="en-US" dirty="0"/>
          </a:p>
        </p:txBody>
      </p:sp>
      <p:pic>
        <p:nvPicPr>
          <p:cNvPr id="6" name="Picture 5" descr="Screenshot_NormalAppImage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451"/>
            <a:ext cx="4118796" cy="370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1166"/>
            <a:ext cx="8229600" cy="6073703"/>
          </a:xfrm>
        </p:spPr>
        <p:txBody>
          <a:bodyPr>
            <a:normAutofit fontScale="92500" lnSpcReduction="20000"/>
          </a:bodyPr>
          <a:lstStyle/>
          <a:p>
            <a:r>
              <a:rPr lang="en-US" sz="4300" dirty="0" smtClean="0"/>
              <a:t>One high-frequency (3 </a:t>
            </a:r>
            <a:r>
              <a:rPr lang="mr-IN" sz="4300" dirty="0" smtClean="0"/>
              <a:t>–</a:t>
            </a:r>
            <a:r>
              <a:rPr lang="en-US" sz="4300" dirty="0" smtClean="0"/>
              <a:t> 30 MHz) radar can only measures currents moving toward or away from the radar (one-dimensional)</a:t>
            </a:r>
          </a:p>
          <a:p>
            <a:endParaRPr lang="en-US" sz="4300" dirty="0"/>
          </a:p>
          <a:p>
            <a:r>
              <a:rPr lang="en-US" sz="4300" dirty="0" smtClean="0"/>
              <a:t>We need to have at least two radars to make a map of surface currents (two-dimensional)</a:t>
            </a:r>
          </a:p>
          <a:p>
            <a:endParaRPr lang="en-US" sz="4300" dirty="0"/>
          </a:p>
          <a:p>
            <a:r>
              <a:rPr lang="en-US" sz="4300" b="1" dirty="0" smtClean="0"/>
              <a:t>And we need </a:t>
            </a:r>
            <a:r>
              <a:rPr lang="en-US" sz="4300" b="1" i="1" dirty="0" smtClean="0">
                <a:solidFill>
                  <a:srgbClr val="FF0000"/>
                </a:solidFill>
              </a:rPr>
              <a:t>open water</a:t>
            </a:r>
            <a:r>
              <a:rPr lang="en-US" sz="4300" b="1" dirty="0" smtClean="0"/>
              <a:t> to detect qualified surface waves</a:t>
            </a:r>
          </a:p>
          <a:p>
            <a:endParaRPr lang="en-US" sz="43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4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05"/>
            <a:ext cx="9144000" cy="64617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218" y="-88011"/>
            <a:ext cx="665094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6600"/>
                </a:solidFill>
              </a:rPr>
              <a:t>High-frequency radar (HFR)</a:t>
            </a:r>
            <a:endParaRPr lang="en-US" sz="3800" b="1" dirty="0">
              <a:solidFill>
                <a:srgbClr val="FF6600"/>
              </a:solidFill>
            </a:endParaRPr>
          </a:p>
        </p:txBody>
      </p:sp>
      <p:cxnSp>
        <p:nvCxnSpPr>
          <p:cNvPr id="5" name="直線箭頭接點 4"/>
          <p:cNvCxnSpPr/>
          <p:nvPr/>
        </p:nvCxnSpPr>
        <p:spPr>
          <a:xfrm>
            <a:off x="860612" y="4744314"/>
            <a:ext cx="1091507" cy="146947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-62970" y="4135444"/>
            <a:ext cx="2363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0000FF"/>
                </a:solidFill>
              </a:rPr>
              <a:t>Data grid points</a:t>
            </a:r>
            <a:endParaRPr kumimoji="1" lang="zh-TW" alt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690967" y="2225447"/>
            <a:ext cx="145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FF0000"/>
                </a:solidFill>
              </a:rPr>
              <a:t>Radar site</a:t>
            </a:r>
            <a:endParaRPr kumimoji="1"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直線箭頭接點 8"/>
          <p:cNvCxnSpPr/>
          <p:nvPr/>
        </p:nvCxnSpPr>
        <p:spPr>
          <a:xfrm flipH="1">
            <a:off x="7388667" y="2687112"/>
            <a:ext cx="787145" cy="39879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橢圓 2"/>
          <p:cNvSpPr/>
          <p:nvPr/>
        </p:nvSpPr>
        <p:spPr>
          <a:xfrm>
            <a:off x="-2742830" y="3349466"/>
            <a:ext cx="2290607" cy="2789695"/>
          </a:xfrm>
          <a:prstGeom prst="ellipse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391469" y="589097"/>
            <a:ext cx="2812230" cy="2982478"/>
          </a:xfrm>
          <a:prstGeom prst="ellipse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-4402986" y="2831384"/>
            <a:ext cx="366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FF6600"/>
                </a:solidFill>
              </a:rPr>
              <a:t>Point Lay </a:t>
            </a:r>
            <a:r>
              <a:rPr kumimoji="1" lang="mr-IN" altLang="zh-TW" sz="2400" b="1" dirty="0" smtClean="0">
                <a:solidFill>
                  <a:srgbClr val="FF6600"/>
                </a:solidFill>
              </a:rPr>
              <a:t>–</a:t>
            </a:r>
            <a:r>
              <a:rPr kumimoji="1" lang="en-US" altLang="zh-TW" sz="2400" b="1" dirty="0" smtClean="0">
                <a:solidFill>
                  <a:srgbClr val="FF6600"/>
                </a:solidFill>
              </a:rPr>
              <a:t> Wainwright overlap</a:t>
            </a:r>
            <a:endParaRPr kumimoji="1" lang="zh-TW" altLang="en-US" sz="2400" b="1" dirty="0">
              <a:solidFill>
                <a:srgbClr val="FF66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1810598" y="475695"/>
            <a:ext cx="2982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FF6600"/>
                </a:solidFill>
              </a:rPr>
              <a:t>Wainwright </a:t>
            </a:r>
            <a:r>
              <a:rPr kumimoji="1" lang="mr-IN" altLang="zh-TW" sz="2400" b="1" dirty="0" smtClean="0">
                <a:solidFill>
                  <a:srgbClr val="FF6600"/>
                </a:solidFill>
              </a:rPr>
              <a:t>–</a:t>
            </a:r>
            <a:r>
              <a:rPr kumimoji="1" lang="en-US" altLang="zh-TW" sz="2400" b="1" dirty="0" smtClean="0">
                <a:solidFill>
                  <a:srgbClr val="FF6600"/>
                </a:solidFill>
              </a:rPr>
              <a:t> Barrow </a:t>
            </a:r>
          </a:p>
          <a:p>
            <a:r>
              <a:rPr kumimoji="1" lang="en-US" altLang="zh-TW" sz="2400" b="1" dirty="0" smtClean="0">
                <a:solidFill>
                  <a:srgbClr val="FF6600"/>
                </a:solidFill>
              </a:rPr>
              <a:t>overlap</a:t>
            </a:r>
            <a:endParaRPr kumimoji="1" lang="zh-TW" alt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5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 is like you are shooting </a:t>
            </a:r>
            <a:r>
              <a:rPr lang="en-US" dirty="0" smtClean="0"/>
              <a:t>many, many </a:t>
            </a:r>
            <a:r>
              <a:rPr lang="en-US" dirty="0" smtClean="0"/>
              <a:t>pictures </a:t>
            </a:r>
            <a:r>
              <a:rPr lang="en-US" dirty="0" smtClean="0"/>
              <a:t>of </a:t>
            </a:r>
            <a:r>
              <a:rPr lang="en-US" dirty="0" smtClean="0"/>
              <a:t>the ocean</a:t>
            </a:r>
            <a:endParaRPr lang="en-US" dirty="0"/>
          </a:p>
        </p:txBody>
      </p:sp>
      <p:pic>
        <p:nvPicPr>
          <p:cNvPr id="4" name="Picture 3" descr="201010020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51" y="1322587"/>
            <a:ext cx="7543844" cy="53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8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50" y="4406900"/>
            <a:ext cx="8990049" cy="1362075"/>
          </a:xfrm>
        </p:spPr>
        <p:txBody>
          <a:bodyPr>
            <a:normAutofit/>
          </a:bodyPr>
          <a:lstStyle/>
          <a:p>
            <a:r>
              <a:rPr lang="en-US" dirty="0"/>
              <a:t>Hippo in a haystack: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finding </a:t>
            </a:r>
            <a:r>
              <a:rPr lang="en-US" dirty="0"/>
              <a:t>major circulation patterns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3-11-hippo-haystack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69" y="497030"/>
            <a:ext cx="6936108" cy="3691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www.setonmagazine.com</a:t>
            </a:r>
            <a:r>
              <a:rPr lang="en-US" dirty="0"/>
              <a:t>/family/kids-corner/</a:t>
            </a:r>
            <a:r>
              <a:rPr lang="en-US" dirty="0" err="1"/>
              <a:t>hippo-in-a-haystack-color-in#prettyPhoto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4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123"/>
            <a:ext cx="8229600" cy="833726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Data and methods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77315" y="1298973"/>
            <a:ext cx="1576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QA/QC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" y="2335011"/>
            <a:ext cx="45592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HFR surface currents </a:t>
            </a:r>
            <a:r>
              <a:rPr lang="en-US" sz="3200" b="1" dirty="0" smtClean="0"/>
              <a:t>+</a:t>
            </a:r>
            <a:br>
              <a:rPr lang="en-US" sz="3200" b="1" dirty="0" smtClean="0"/>
            </a:br>
            <a:r>
              <a:rPr lang="en-US" sz="3200" b="1" dirty="0"/>
              <a:t>(&lt; 2 m depth)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4346" y="2355617"/>
            <a:ext cx="5174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North American Regional Reanalysis (NARR) winds (10 m height)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57088" y="3541803"/>
            <a:ext cx="540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Self-Organizing Map (SOM)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894" y="4600388"/>
            <a:ext cx="8528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Circulation regimes + paired wind fields</a:t>
            </a:r>
            <a:endParaRPr lang="en-US" sz="4000" b="1" u="sng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65650" y="1970087"/>
            <a:ext cx="0" cy="392699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59258" y="3183512"/>
            <a:ext cx="0" cy="392699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59258" y="4336256"/>
            <a:ext cx="0" cy="392699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59258" y="5360754"/>
            <a:ext cx="0" cy="392699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9367" y="5705924"/>
            <a:ext cx="6059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Four regimes for 2012 data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57307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A demo of SOM analysis and a comparison with empirical </a:t>
            </a:r>
            <a:r>
              <a:rPr lang="en-US" sz="5400" b="1" dirty="0"/>
              <a:t>function (EOF</a:t>
            </a:r>
            <a:r>
              <a:rPr lang="en-US" sz="5400" b="1" dirty="0" smtClean="0"/>
              <a:t>) analysis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60300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ur_Standing_Waves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129"/>
            <a:ext cx="9144000" cy="6199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740"/>
          </a:xfrm>
        </p:spPr>
        <p:txBody>
          <a:bodyPr>
            <a:normAutofit/>
          </a:bodyPr>
          <a:lstStyle/>
          <a:p>
            <a:r>
              <a:rPr lang="en-US" dirty="0" smtClean="0"/>
              <a:t>Given four standing waves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854961" y="2627494"/>
            <a:ext cx="416725" cy="37704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86427" y="2258162"/>
            <a:ext cx="115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Sine wave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995311" y="1881113"/>
            <a:ext cx="416725" cy="37704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55551" y="1519185"/>
            <a:ext cx="115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Saw wave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486240" y="1200035"/>
            <a:ext cx="416725" cy="37704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29164" y="963790"/>
            <a:ext cx="140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Square wave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77417" y="2010930"/>
            <a:ext cx="381132" cy="71740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1025" y="1519185"/>
            <a:ext cx="370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Cosine wave with smaller amplitude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30182" y="5601192"/>
            <a:ext cx="4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t1</a:t>
            </a:r>
            <a:endParaRPr lang="en-US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36508" y="5231860"/>
            <a:ext cx="4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t2</a:t>
            </a:r>
            <a:endParaRPr lang="en-US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932933" y="4759574"/>
            <a:ext cx="4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t3</a:t>
            </a:r>
            <a:endParaRPr lang="en-US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65564" y="4371768"/>
            <a:ext cx="4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t4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177417" y="1577084"/>
            <a:ext cx="6954575" cy="13234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Question: How many patterns do we have in the data?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417" y="3710048"/>
            <a:ext cx="6954575" cy="13234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Answer: Sine, saw, square and cosine waves. Four patterns.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5" grpId="0"/>
      <p:bldP spid="3" grpId="0"/>
      <p:bldP spid="14" grpId="0"/>
      <p:bldP spid="16" grpId="0"/>
      <p:bldP spid="17" grpId="0"/>
      <p:bldP spid="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69"/>
            <a:ext cx="8229600" cy="1143000"/>
          </a:xfrm>
        </p:spPr>
        <p:txBody>
          <a:bodyPr/>
          <a:lstStyle/>
          <a:p>
            <a:r>
              <a:rPr lang="en-US" b="1" dirty="0" smtClean="0"/>
              <a:t>Acknowledgement</a:t>
            </a:r>
            <a:endParaRPr lang="en-US" dirty="0"/>
          </a:p>
        </p:txBody>
      </p:sp>
      <p:pic>
        <p:nvPicPr>
          <p:cNvPr id="3" name="Picture 2" descr="P61909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88" y="1230923"/>
            <a:ext cx="3861223" cy="2895917"/>
          </a:xfrm>
          <a:prstGeom prst="rect">
            <a:avLst/>
          </a:prstGeom>
        </p:spPr>
      </p:pic>
      <p:pic>
        <p:nvPicPr>
          <p:cNvPr id="4" name="Picture 3" descr="cape simpson portra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5" y="1323729"/>
            <a:ext cx="2989385" cy="2242039"/>
          </a:xfrm>
          <a:prstGeom prst="rect">
            <a:avLst/>
          </a:prstGeom>
        </p:spPr>
      </p:pic>
      <p:pic>
        <p:nvPicPr>
          <p:cNvPr id="5" name="Picture 4" descr="IMG_39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2096" y="4105519"/>
            <a:ext cx="3067538" cy="2300654"/>
          </a:xfrm>
          <a:prstGeom prst="rect">
            <a:avLst/>
          </a:prstGeom>
        </p:spPr>
      </p:pic>
      <p:pic>
        <p:nvPicPr>
          <p:cNvPr id="6" name="Picture 5" descr="P805098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2" y="3853962"/>
            <a:ext cx="4005384" cy="3004038"/>
          </a:xfrm>
          <a:prstGeom prst="rect">
            <a:avLst/>
          </a:prstGeom>
        </p:spPr>
      </p:pic>
      <p:pic>
        <p:nvPicPr>
          <p:cNvPr id="7" name="Picture 6" descr="IMG_39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472" y="1580525"/>
            <a:ext cx="3061554" cy="2296166"/>
          </a:xfrm>
          <a:prstGeom prst="rect">
            <a:avLst/>
          </a:prstGeom>
        </p:spPr>
      </p:pic>
      <p:pic>
        <p:nvPicPr>
          <p:cNvPr id="8" name="Picture 7" descr="P729074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6346"/>
            <a:ext cx="3575538" cy="268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4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378"/>
            <a:ext cx="8229600" cy="905846"/>
          </a:xfrm>
        </p:spPr>
        <p:txBody>
          <a:bodyPr/>
          <a:lstStyle/>
          <a:p>
            <a:r>
              <a:rPr lang="en-US" dirty="0" smtClean="0"/>
              <a:t>Procedures of SOM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6594"/>
            <a:ext cx="8587077" cy="531110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u="sng" dirty="0" smtClean="0"/>
              <a:t>Assign how many patterns (N) to resolve</a:t>
            </a:r>
            <a:br>
              <a:rPr lang="en-US" u="sng" dirty="0" smtClean="0"/>
            </a:br>
            <a:r>
              <a:rPr lang="en-US" dirty="0" smtClean="0"/>
              <a:t>if N is large </a:t>
            </a:r>
            <a:r>
              <a:rPr lang="en-US" dirty="0" smtClean="0">
                <a:sym typeface="Wingdings"/>
              </a:rPr>
              <a:t> more detail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if N is small  more general</a:t>
            </a:r>
            <a:r>
              <a:rPr lang="en-US" dirty="0" smtClean="0"/>
              <a:t>  </a:t>
            </a:r>
            <a:endParaRPr lang="en-US" u="sng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Apply SOM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Extract patterns </a:t>
            </a:r>
            <a:br>
              <a:rPr lang="en-US" dirty="0" smtClean="0"/>
            </a:br>
            <a:r>
              <a:rPr lang="en-US" dirty="0" smtClean="0"/>
              <a:t>pattern numbers are not a ranking or prioritization, simply an ID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For example, we choose N = 6 …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3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03" y="35541"/>
            <a:ext cx="8229600" cy="749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Derived SOM patterns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(</a:t>
            </a:r>
            <a:r>
              <a:rPr lang="en-US" sz="2700" dirty="0" smtClean="0">
                <a:solidFill>
                  <a:srgbClr val="FF6600"/>
                </a:solidFill>
              </a:rPr>
              <a:t>the pattern number is meaningless in SOM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pic>
        <p:nvPicPr>
          <p:cNvPr id="4" name="Picture 3" descr="SOM_demo_patter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7" y="912152"/>
            <a:ext cx="7936858" cy="5945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7495" y="4339824"/>
            <a:ext cx="115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Sine wave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80136" y="1539030"/>
            <a:ext cx="115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Saw wave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12860" y="1519185"/>
            <a:ext cx="140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Square wave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48891" y="1530383"/>
            <a:ext cx="243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Cosine wave</a:t>
            </a:r>
            <a:br>
              <a:rPr lang="en-US" b="1" dirty="0" smtClean="0"/>
            </a:br>
            <a:r>
              <a:rPr lang="en-US" b="1" dirty="0" smtClean="0"/>
              <a:t>with smaller amplitude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212959" y="3769407"/>
            <a:ext cx="4591334" cy="299598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12959" y="3769407"/>
            <a:ext cx="4591334" cy="2995986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12959" y="3769407"/>
            <a:ext cx="4591334" cy="2995986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68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2"/>
            <a:ext cx="8229600" cy="962349"/>
          </a:xfrm>
        </p:spPr>
        <p:txBody>
          <a:bodyPr>
            <a:normAutofit/>
          </a:bodyPr>
          <a:lstStyle/>
          <a:p>
            <a:r>
              <a:rPr lang="en-US" dirty="0" smtClean="0"/>
              <a:t>Time series of SOM patterns</a:t>
            </a:r>
            <a:endParaRPr lang="en-US" dirty="0"/>
          </a:p>
        </p:txBody>
      </p:sp>
      <p:pic>
        <p:nvPicPr>
          <p:cNvPr id="4" name="Picture 3" descr="BMU_de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1" y="799418"/>
            <a:ext cx="7946063" cy="5952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7670" y="1232851"/>
            <a:ext cx="115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Sine wave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27140" y="4925860"/>
            <a:ext cx="115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Saw wave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44753" y="4145301"/>
            <a:ext cx="140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Square wave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12700" y="3429000"/>
            <a:ext cx="140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Cosine wave</a:t>
            </a:r>
            <a:endParaRPr lang="en-US" b="1" dirty="0"/>
          </a:p>
        </p:txBody>
      </p:sp>
      <p:pic>
        <p:nvPicPr>
          <p:cNvPr id="5" name="Picture 4" descr="pattern 6 de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06" y="1686663"/>
            <a:ext cx="1450581" cy="1828800"/>
          </a:xfrm>
          <a:prstGeom prst="rect">
            <a:avLst/>
          </a:prstGeom>
        </p:spPr>
      </p:pic>
      <p:pic>
        <p:nvPicPr>
          <p:cNvPr id="12" name="Picture 11" descr="pattern 1 dem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80" y="3289721"/>
            <a:ext cx="1407968" cy="1711159"/>
          </a:xfrm>
          <a:prstGeom prst="rect">
            <a:avLst/>
          </a:prstGeom>
        </p:spPr>
      </p:pic>
      <p:pic>
        <p:nvPicPr>
          <p:cNvPr id="13" name="Picture 12" descr="pattern 2 dem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84" y="2316501"/>
            <a:ext cx="1455031" cy="1828800"/>
          </a:xfrm>
          <a:prstGeom prst="rect">
            <a:avLst/>
          </a:prstGeom>
        </p:spPr>
      </p:pic>
      <p:pic>
        <p:nvPicPr>
          <p:cNvPr id="14" name="Picture 13" descr="pattern 3 dem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72" y="1579682"/>
            <a:ext cx="1513490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50579" y="3456578"/>
            <a:ext cx="217948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Pattern</a:t>
            </a:r>
            <a:endParaRPr lang="en-US" sz="2400" dirty="0"/>
          </a:p>
        </p:txBody>
      </p:sp>
      <p:sp>
        <p:nvSpPr>
          <p:cNvPr id="9" name="Multiply 8"/>
          <p:cNvSpPr/>
          <p:nvPr/>
        </p:nvSpPr>
        <p:spPr>
          <a:xfrm>
            <a:off x="1326928" y="2854875"/>
            <a:ext cx="626831" cy="553607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ultiply 2"/>
          <p:cNvSpPr/>
          <p:nvPr/>
        </p:nvSpPr>
        <p:spPr>
          <a:xfrm>
            <a:off x="1326928" y="2039697"/>
            <a:ext cx="626831" cy="553607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5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9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OF_eigenvalue_de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1" y="642931"/>
            <a:ext cx="7739203" cy="5787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807" y="23091"/>
            <a:ext cx="8229600" cy="790361"/>
          </a:xfrm>
        </p:spPr>
        <p:txBody>
          <a:bodyPr/>
          <a:lstStyle/>
          <a:p>
            <a:r>
              <a:rPr lang="en-US" dirty="0" smtClean="0"/>
              <a:t>Traditional EOF analysis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81200" y="1447800"/>
            <a:ext cx="1484904" cy="1601670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077019" y="3261147"/>
            <a:ext cx="1389085" cy="0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65324" y="2951946"/>
            <a:ext cx="5298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EOF reveals only 2 major signals,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instead of 4.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5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OF_eigenvectors_de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0" y="0"/>
            <a:ext cx="7713126" cy="5788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075" y="5546917"/>
            <a:ext cx="7018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Eigenvectors show square and saw waves. Sine and cosine waves are not seen.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1"/>
            <a:ext cx="8229600" cy="1143000"/>
          </a:xfrm>
        </p:spPr>
        <p:txBody>
          <a:bodyPr/>
          <a:lstStyle/>
          <a:p>
            <a:r>
              <a:rPr lang="en-US" dirty="0" smtClean="0"/>
              <a:t>SOM </a:t>
            </a:r>
            <a:r>
              <a:rPr lang="en-US" dirty="0" err="1" smtClean="0"/>
              <a:t>vs</a:t>
            </a:r>
            <a:r>
              <a:rPr lang="en-US" dirty="0" smtClean="0"/>
              <a:t> EOF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813" y="1246910"/>
            <a:ext cx="8842641" cy="4879254"/>
          </a:xfrm>
        </p:spPr>
        <p:txBody>
          <a:bodyPr/>
          <a:lstStyle/>
          <a:p>
            <a:r>
              <a:rPr lang="en-US" dirty="0" smtClean="0"/>
              <a:t>This simple example illustrates the ability of SOM to extract patterns of given signals (data).</a:t>
            </a:r>
          </a:p>
          <a:p>
            <a:r>
              <a:rPr lang="en-US" dirty="0" smtClean="0"/>
              <a:t>SOM patterns can not be used to reconstruct data since it preserves topology, not variance. </a:t>
            </a:r>
          </a:p>
          <a:p>
            <a:r>
              <a:rPr lang="en-US" dirty="0" smtClean="0"/>
              <a:t>EOF, linear, can reconstruct data by summing up all modes. </a:t>
            </a:r>
          </a:p>
          <a:p>
            <a:r>
              <a:rPr lang="en-US" dirty="0" smtClean="0"/>
              <a:t>Both methods have advantages and disadvantages.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1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2686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8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SOM_single_fig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0" y="483251"/>
            <a:ext cx="9144000" cy="64617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8893" y="618920"/>
            <a:ext cx="3452942" cy="3053108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10160" y="618920"/>
            <a:ext cx="3452942" cy="3053108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68893" y="3714695"/>
            <a:ext cx="3452942" cy="3075408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10160" y="3782592"/>
            <a:ext cx="3452942" cy="3075408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-176216"/>
            <a:ext cx="9144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6600"/>
                </a:solidFill>
              </a:rPr>
              <a:t>Self-Organizing Map (SOM) derived regimes</a:t>
            </a:r>
            <a:endParaRPr lang="en-US" sz="3800" b="1" dirty="0">
              <a:solidFill>
                <a:srgbClr val="FF6600"/>
              </a:solidFill>
            </a:endParaRPr>
          </a:p>
        </p:txBody>
      </p:sp>
      <p:pic>
        <p:nvPicPr>
          <p:cNvPr id="5" name="圖片 4" descr="SOM_single_figure_AMSS_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" y="498771"/>
            <a:ext cx="9144000" cy="6461795"/>
          </a:xfrm>
          <a:prstGeom prst="rect">
            <a:avLst/>
          </a:prstGeom>
        </p:spPr>
      </p:pic>
      <p:pic>
        <p:nvPicPr>
          <p:cNvPr id="6" name="圖片 5" descr="SOM_single_figure_AMSS_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0" y="498771"/>
            <a:ext cx="9144000" cy="6461795"/>
          </a:xfrm>
          <a:prstGeom prst="rect">
            <a:avLst/>
          </a:prstGeom>
        </p:spPr>
      </p:pic>
      <p:pic>
        <p:nvPicPr>
          <p:cNvPr id="7" name="圖片 6" descr="SOM_single_figure_AMSS_N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0" y="483797"/>
            <a:ext cx="9144000" cy="6461795"/>
          </a:xfrm>
          <a:prstGeom prst="rect">
            <a:avLst/>
          </a:prstGeom>
        </p:spPr>
      </p:pic>
      <p:pic>
        <p:nvPicPr>
          <p:cNvPr id="19" name="圖片 18" descr="SOM_single_figure_AMSS_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0" y="483251"/>
            <a:ext cx="9144000" cy="646179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124063" y="3856643"/>
            <a:ext cx="1734810" cy="1615796"/>
          </a:xfrm>
          <a:custGeom>
            <a:avLst/>
            <a:gdLst>
              <a:gd name="connsiteX0" fmla="*/ 150398 w 1734810"/>
              <a:gd name="connsiteY0" fmla="*/ 303940 h 1615796"/>
              <a:gd name="connsiteX1" fmla="*/ 601593 w 1734810"/>
              <a:gd name="connsiteY1" fmla="*/ 3132 h 1615796"/>
              <a:gd name="connsiteX2" fmla="*/ 1387006 w 1734810"/>
              <a:gd name="connsiteY2" fmla="*/ 195315 h 1615796"/>
              <a:gd name="connsiteX3" fmla="*/ 1654380 w 1734810"/>
              <a:gd name="connsiteY3" fmla="*/ 905556 h 1615796"/>
              <a:gd name="connsiteX4" fmla="*/ 0 w 1734810"/>
              <a:gd name="connsiteY4" fmla="*/ 1615796 h 161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810" h="1615796">
                <a:moveTo>
                  <a:pt x="150398" y="303940"/>
                </a:moveTo>
                <a:cubicBezTo>
                  <a:pt x="272945" y="162588"/>
                  <a:pt x="395492" y="21236"/>
                  <a:pt x="601593" y="3132"/>
                </a:cubicBezTo>
                <a:cubicBezTo>
                  <a:pt x="807694" y="-14972"/>
                  <a:pt x="1211542" y="44911"/>
                  <a:pt x="1387006" y="195315"/>
                </a:cubicBezTo>
                <a:cubicBezTo>
                  <a:pt x="1562470" y="345719"/>
                  <a:pt x="1885548" y="668809"/>
                  <a:pt x="1654380" y="905556"/>
                </a:cubicBezTo>
                <a:cubicBezTo>
                  <a:pt x="1423212" y="1142303"/>
                  <a:pt x="0" y="1615796"/>
                  <a:pt x="0" y="1615796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710160" y="2789028"/>
            <a:ext cx="1700251" cy="1262979"/>
          </a:xfrm>
          <a:custGeom>
            <a:avLst/>
            <a:gdLst>
              <a:gd name="connsiteX0" fmla="*/ 1207279 w 1700251"/>
              <a:gd name="connsiteY0" fmla="*/ 243526 h 1262979"/>
              <a:gd name="connsiteX1" fmla="*/ 722663 w 1700251"/>
              <a:gd name="connsiteY1" fmla="*/ 17920 h 1262979"/>
              <a:gd name="connsiteX2" fmla="*/ 154492 w 1700251"/>
              <a:gd name="connsiteY2" fmla="*/ 68054 h 1262979"/>
              <a:gd name="connsiteX3" fmla="*/ 4094 w 1700251"/>
              <a:gd name="connsiteY3" fmla="*/ 494199 h 1262979"/>
              <a:gd name="connsiteX4" fmla="*/ 271468 w 1700251"/>
              <a:gd name="connsiteY4" fmla="*/ 1262930 h 1262979"/>
              <a:gd name="connsiteX5" fmla="*/ 1700251 w 1700251"/>
              <a:gd name="connsiteY5" fmla="*/ 535978 h 1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51" h="1262979">
                <a:moveTo>
                  <a:pt x="1207279" y="243526"/>
                </a:moveTo>
                <a:cubicBezTo>
                  <a:pt x="1052703" y="145345"/>
                  <a:pt x="898127" y="47165"/>
                  <a:pt x="722663" y="17920"/>
                </a:cubicBezTo>
                <a:cubicBezTo>
                  <a:pt x="547199" y="-11325"/>
                  <a:pt x="274253" y="-11326"/>
                  <a:pt x="154492" y="68054"/>
                </a:cubicBezTo>
                <a:cubicBezTo>
                  <a:pt x="34731" y="147434"/>
                  <a:pt x="-15402" y="295053"/>
                  <a:pt x="4094" y="494199"/>
                </a:cubicBezTo>
                <a:cubicBezTo>
                  <a:pt x="23590" y="693345"/>
                  <a:pt x="-11225" y="1255967"/>
                  <a:pt x="271468" y="1262930"/>
                </a:cubicBezTo>
                <a:cubicBezTo>
                  <a:pt x="554161" y="1269893"/>
                  <a:pt x="1700251" y="535978"/>
                  <a:pt x="1700251" y="535978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6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mus_st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957" y="0"/>
            <a:ext cx="9743751" cy="6894127"/>
          </a:xfrm>
          <a:prstGeom prst="rect">
            <a:avLst/>
          </a:prstGeom>
        </p:spPr>
      </p:pic>
      <p:cxnSp>
        <p:nvCxnSpPr>
          <p:cNvPr id="3" name="直線箭頭接點 2"/>
          <p:cNvCxnSpPr/>
          <p:nvPr/>
        </p:nvCxnSpPr>
        <p:spPr>
          <a:xfrm>
            <a:off x="1781614" y="705646"/>
            <a:ext cx="7038256" cy="56451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箭頭接點 4"/>
          <p:cNvCxnSpPr/>
          <p:nvPr/>
        </p:nvCxnSpPr>
        <p:spPr>
          <a:xfrm flipV="1">
            <a:off x="1781614" y="5528239"/>
            <a:ext cx="7038256" cy="75404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97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ransportBC2_cl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414566"/>
            <a:ext cx="7855417" cy="58915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38628" y="1093752"/>
            <a:ext cx="1270061" cy="4439936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287701" y="0"/>
            <a:ext cx="8026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 smtClean="0">
                <a:solidFill>
                  <a:srgbClr val="FF6600"/>
                </a:solidFill>
              </a:rPr>
              <a:t>Along Barrow Canyon transport</a:t>
            </a:r>
            <a:endParaRPr kumimoji="1" lang="zh-TW" altLang="en-US" sz="4000" b="1" dirty="0">
              <a:solidFill>
                <a:srgbClr val="FF6600"/>
              </a:solidFill>
            </a:endParaRPr>
          </a:p>
        </p:txBody>
      </p:sp>
      <p:cxnSp>
        <p:nvCxnSpPr>
          <p:cNvPr id="8" name="直線箭頭接點 7"/>
          <p:cNvCxnSpPr/>
          <p:nvPr/>
        </p:nvCxnSpPr>
        <p:spPr>
          <a:xfrm>
            <a:off x="6138628" y="1781757"/>
            <a:ext cx="1076025" cy="137601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5217526" y="6391013"/>
            <a:ext cx="862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Weingartner et al., 2017</a:t>
            </a:r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-4709809" y="864417"/>
            <a:ext cx="2363725" cy="15637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800" dirty="0" smtClean="0"/>
              <a:t>Downcanyon</a:t>
            </a:r>
          </a:p>
          <a:p>
            <a:pPr algn="ctr"/>
            <a:r>
              <a:rPr kumimoji="1" lang="en-US" altLang="zh-TW" sz="2800" dirty="0" smtClean="0"/>
              <a:t>NE flows</a:t>
            </a:r>
            <a:endParaRPr kumimoji="1" lang="zh-TW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-4709809" y="2657470"/>
            <a:ext cx="2363725" cy="15637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800" dirty="0" smtClean="0"/>
              <a:t>Upcanyon</a:t>
            </a:r>
          </a:p>
          <a:p>
            <a:pPr algn="ctr"/>
            <a:r>
              <a:rPr kumimoji="1" lang="en-US" altLang="zh-TW" sz="2800" dirty="0" smtClean="0"/>
              <a:t>SW flows</a:t>
            </a:r>
            <a:endParaRPr kumimoji="1" lang="zh-TW" altLang="en-US" sz="2800" dirty="0"/>
          </a:p>
        </p:txBody>
      </p:sp>
      <p:pic>
        <p:nvPicPr>
          <p:cNvPr id="11" name="Picture 14" descr="figure_AMSS_map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117" y="4552996"/>
            <a:ext cx="3123589" cy="22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7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m_and_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圖片 4" descr="TF_TLREAL_260x260_US_tcm1085-1917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186"/>
            <a:ext cx="3302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0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BMUS_WIND_v4_AM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05"/>
            <a:ext cx="9144000" cy="6461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218" y="-88011"/>
            <a:ext cx="665094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6600"/>
                </a:solidFill>
              </a:rPr>
              <a:t>Time series analysis</a:t>
            </a:r>
            <a:endParaRPr lang="en-US" sz="3800" b="1" dirty="0">
              <a:solidFill>
                <a:srgbClr val="FF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54139" y="4795160"/>
            <a:ext cx="828322" cy="442868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135463" y="4795160"/>
            <a:ext cx="1672383" cy="507023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0" y="589097"/>
            <a:ext cx="6491424" cy="29391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1" name="圖片 10" descr="SOM_single_figure_AMSS_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097"/>
            <a:ext cx="6732000" cy="475730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633614" y="589097"/>
            <a:ext cx="703091" cy="4438633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4" name="圖片 13" descr="SOM_single_figure_AMSS_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4" y="716298"/>
            <a:ext cx="6552000" cy="463010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336705" y="589097"/>
            <a:ext cx="1659562" cy="530305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7" name="圖片 16" descr="SOM_single_figure_AMSS_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6298"/>
            <a:ext cx="6552000" cy="46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series_v4_AM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" y="120455"/>
            <a:ext cx="9144000" cy="646179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652341" y="-261118"/>
            <a:ext cx="25066" cy="7472149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79238" y="370542"/>
            <a:ext cx="19217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</a:rPr>
              <a:t> 6 m s</a:t>
            </a:r>
            <a:r>
              <a:rPr lang="en-US" sz="3800" b="1" baseline="30000" dirty="0" smtClean="0">
                <a:solidFill>
                  <a:srgbClr val="FF0000"/>
                </a:solidFill>
              </a:rPr>
              <a:t>-1</a:t>
            </a:r>
            <a:endParaRPr lang="en-US" sz="3800" b="1" baseline="300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087050" y="810509"/>
            <a:ext cx="1549835" cy="61729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093780" y="5765483"/>
            <a:ext cx="2050220" cy="30916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03451" y="2005386"/>
            <a:ext cx="209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4A452A"/>
                </a:solidFill>
              </a:rPr>
              <a:t>northeasterly</a:t>
            </a:r>
            <a:endParaRPr lang="en-US" b="1" i="1" dirty="0">
              <a:solidFill>
                <a:srgbClr val="4A452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8213" y="6287388"/>
            <a:ext cx="11839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2012</a:t>
            </a:r>
            <a:endParaRPr lang="en-US" sz="38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3855245" y="3184624"/>
            <a:ext cx="3415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i="1" dirty="0" smtClean="0">
                <a:solidFill>
                  <a:schemeClr val="bg2">
                    <a:lumMod val="25000"/>
                  </a:schemeClr>
                </a:solidFill>
              </a:rPr>
              <a:t>Reversal regime</a:t>
            </a:r>
            <a:endParaRPr kumimoji="1" lang="zh-TW" altLang="en-US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835601" y="3421381"/>
            <a:ext cx="3415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i="1" dirty="0" smtClean="0">
                <a:solidFill>
                  <a:srgbClr val="4A452A"/>
                </a:solidFill>
              </a:rPr>
              <a:t>Northeasterly winds</a:t>
            </a:r>
            <a:endParaRPr kumimoji="1" lang="zh-TW" altLang="en-US" b="1" i="1" dirty="0">
              <a:solidFill>
                <a:srgbClr val="4A452A"/>
              </a:solidFill>
            </a:endParaRPr>
          </a:p>
        </p:txBody>
      </p:sp>
      <p:cxnSp>
        <p:nvCxnSpPr>
          <p:cNvPr id="7" name="直線箭頭接點 6"/>
          <p:cNvCxnSpPr/>
          <p:nvPr/>
        </p:nvCxnSpPr>
        <p:spPr>
          <a:xfrm flipH="1">
            <a:off x="6818328" y="5063260"/>
            <a:ext cx="293823" cy="503297"/>
          </a:xfrm>
          <a:prstGeom prst="straightConnector1">
            <a:avLst/>
          </a:prstGeom>
          <a:ln w="76200" cmpd="sng">
            <a:solidFill>
              <a:srgbClr val="FF66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69232" y="5282779"/>
            <a:ext cx="1774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Reversal</a:t>
            </a:r>
            <a:endParaRPr lang="en-US" sz="3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93780" y="4328326"/>
            <a:ext cx="177476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</a:rPr>
              <a:t>Divergent mode</a:t>
            </a:r>
            <a:endParaRPr lang="en-US" sz="3000" b="1" dirty="0">
              <a:solidFill>
                <a:srgbClr val="FF66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216709" y="4027123"/>
            <a:ext cx="1435632" cy="0"/>
          </a:xfrm>
          <a:prstGeom prst="straightConnector1">
            <a:avLst/>
          </a:prstGeom>
          <a:ln w="76200" cmpd="sng">
            <a:solidFill>
              <a:srgbClr val="FF66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47006" y="3445817"/>
            <a:ext cx="177476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</a:rPr>
              <a:t>16 h</a:t>
            </a:r>
            <a:endParaRPr lang="en-US" sz="3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6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7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999" y="414864"/>
            <a:ext cx="9017001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TW" sz="5000" b="1" dirty="0" smtClean="0"/>
              <a:t>Circulation regimes are related to winds.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sz="5000" b="1" dirty="0" smtClean="0"/>
              <a:t>Current reversal occurs when northeasterly winds  &gt;   </a:t>
            </a:r>
            <a:r>
              <a:rPr kumimoji="1" lang="en-US" altLang="zh-TW" sz="5000" b="1" u="sng" dirty="0" smtClean="0"/>
              <a:t>6 m s</a:t>
            </a:r>
            <a:r>
              <a:rPr kumimoji="1" lang="en-US" altLang="zh-TW" sz="5000" b="1" u="sng" baseline="30000" dirty="0" smtClean="0"/>
              <a:t>-1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sz="5000" b="1" dirty="0" smtClean="0"/>
              <a:t>Divergent mode is a transitional state </a:t>
            </a:r>
            <a:r>
              <a:rPr kumimoji="1" lang="en-US" altLang="zh-TW" sz="5000" b="1" i="1" dirty="0" smtClean="0"/>
              <a:t>before</a:t>
            </a:r>
            <a:r>
              <a:rPr kumimoji="1" lang="en-US" altLang="zh-TW" sz="5000" b="1" dirty="0" smtClean="0"/>
              <a:t> currents fully reverse</a:t>
            </a:r>
            <a:endParaRPr kumimoji="1" lang="zh-TW" alt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81641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Do not forget Stratification</a:t>
            </a:r>
            <a:endParaRPr kumimoji="1" lang="zh-TW" altLang="en-US" dirty="0"/>
          </a:p>
        </p:txBody>
      </p:sp>
      <p:sp>
        <p:nvSpPr>
          <p:cNvPr id="4" name="Oval 19"/>
          <p:cNvSpPr/>
          <p:nvPr/>
        </p:nvSpPr>
        <p:spPr>
          <a:xfrm>
            <a:off x="9754653" y="2304410"/>
            <a:ext cx="2971800" cy="762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13"/>
          <p:cNvCxnSpPr/>
          <p:nvPr/>
        </p:nvCxnSpPr>
        <p:spPr>
          <a:xfrm>
            <a:off x="-1586083" y="1639499"/>
            <a:ext cx="0" cy="140299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rved Right Arrow 16"/>
          <p:cNvSpPr/>
          <p:nvPr/>
        </p:nvSpPr>
        <p:spPr>
          <a:xfrm>
            <a:off x="1331913" y="-623072"/>
            <a:ext cx="762000" cy="381000"/>
          </a:xfrm>
          <a:prstGeom prst="curved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Right Arrow 29"/>
          <p:cNvSpPr/>
          <p:nvPr/>
        </p:nvSpPr>
        <p:spPr>
          <a:xfrm>
            <a:off x="6546995" y="-623072"/>
            <a:ext cx="762000" cy="381000"/>
          </a:xfrm>
          <a:prstGeom prst="curved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2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754" y="1848691"/>
            <a:ext cx="1435100" cy="431800"/>
          </a:xfrm>
          <a:prstGeom prst="rect">
            <a:avLst/>
          </a:prstGeom>
        </p:spPr>
      </p:pic>
      <p:pic>
        <p:nvPicPr>
          <p:cNvPr id="13" name="Picture 2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8204" y="4089400"/>
            <a:ext cx="2286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9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2516487" y="2453468"/>
            <a:ext cx="1981200" cy="9426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14"/>
          <p:cNvCxnSpPr/>
          <p:nvPr/>
        </p:nvCxnSpPr>
        <p:spPr>
          <a:xfrm>
            <a:off x="4497687" y="1993132"/>
            <a:ext cx="0" cy="140299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26"/>
          <p:cNvSpPr/>
          <p:nvPr/>
        </p:nvSpPr>
        <p:spPr>
          <a:xfrm>
            <a:off x="1940369" y="3386983"/>
            <a:ext cx="5468322" cy="508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0"/>
          <p:cNvSpPr txBox="1"/>
          <p:nvPr/>
        </p:nvSpPr>
        <p:spPr>
          <a:xfrm>
            <a:off x="2516487" y="2692682"/>
            <a:ext cx="3076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Lighter waters</a:t>
            </a:r>
            <a:endParaRPr lang="en-US" sz="2400" dirty="0"/>
          </a:p>
        </p:txBody>
      </p:sp>
      <p:sp>
        <p:nvSpPr>
          <p:cNvPr id="9" name="Rectangle 12"/>
          <p:cNvSpPr/>
          <p:nvPr/>
        </p:nvSpPr>
        <p:spPr>
          <a:xfrm>
            <a:off x="4515326" y="2692682"/>
            <a:ext cx="2284203" cy="6766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0"/>
          <p:cNvSpPr txBox="1"/>
          <p:nvPr/>
        </p:nvSpPr>
        <p:spPr>
          <a:xfrm>
            <a:off x="4515327" y="2819572"/>
            <a:ext cx="239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Denser waters</a:t>
            </a:r>
            <a:endParaRPr 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99594" y="481181"/>
            <a:ext cx="839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FF6600"/>
                </a:solidFill>
              </a:rPr>
              <a:t>“Height” difference is resulted from density difference</a:t>
            </a:r>
            <a:endParaRPr kumimoji="1" lang="zh-TW" altLang="en-US" sz="3200" b="1" dirty="0">
              <a:solidFill>
                <a:srgbClr val="FF66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73251" y="4950480"/>
            <a:ext cx="7319432" cy="830997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kumimoji="1" lang="en-US" altLang="zh-TW" sz="4800" b="1" dirty="0" smtClean="0">
                <a:solidFill>
                  <a:srgbClr val="FF6600"/>
                </a:solidFill>
              </a:rPr>
              <a:t>Baroclinic </a:t>
            </a:r>
            <a:r>
              <a:rPr kumimoji="1" lang="en-US" altLang="zh-TW" sz="4800" b="1" dirty="0">
                <a:solidFill>
                  <a:srgbClr val="FF6600"/>
                </a:solidFill>
              </a:rPr>
              <a:t>pressure gradient</a:t>
            </a:r>
            <a:endParaRPr lang="zh-TW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2173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Two Hydrographic transects in September 2013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6278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Picture 3" descr="Leg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05"/>
            <a:ext cx="9144000" cy="64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6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 descr="Legs_D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63"/>
            <a:ext cx="9144000" cy="646977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367872" y="2721654"/>
            <a:ext cx="290294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 smtClean="0">
                <a:solidFill>
                  <a:srgbClr val="FF6600"/>
                </a:solidFill>
              </a:rPr>
              <a:t>Strong </a:t>
            </a:r>
            <a:r>
              <a:rPr kumimoji="1" lang="en-US" altLang="zh-TW" sz="2800" b="1" dirty="0" err="1" smtClean="0">
                <a:solidFill>
                  <a:srgbClr val="FF6600"/>
                </a:solidFill>
              </a:rPr>
              <a:t>pycnocline</a:t>
            </a:r>
            <a:endParaRPr kumimoji="1" lang="zh-TW" altLang="en-US" sz="2800" b="1" dirty="0">
              <a:solidFill>
                <a:srgbClr val="FF6600"/>
              </a:solidFill>
            </a:endParaRPr>
          </a:p>
        </p:txBody>
      </p:sp>
      <p:cxnSp>
        <p:nvCxnSpPr>
          <p:cNvPr id="6" name="直線箭頭接點 5"/>
          <p:cNvCxnSpPr/>
          <p:nvPr/>
        </p:nvCxnSpPr>
        <p:spPr>
          <a:xfrm flipH="1" flipV="1">
            <a:off x="1406115" y="1077321"/>
            <a:ext cx="2596776" cy="174718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箭頭接點 8"/>
          <p:cNvCxnSpPr/>
          <p:nvPr/>
        </p:nvCxnSpPr>
        <p:spPr>
          <a:xfrm flipH="1">
            <a:off x="1054586" y="3244874"/>
            <a:ext cx="3050363" cy="758225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298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eg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2"/>
            <a:ext cx="9144000" cy="646179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543510" y="1376651"/>
            <a:ext cx="3496823" cy="90606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 smtClean="0">
                <a:solidFill>
                  <a:schemeClr val="tx1"/>
                </a:solidFill>
              </a:rPr>
              <a:t>Colder, fresher</a:t>
            </a:r>
            <a:endParaRPr kumimoji="1"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81115" y="2562879"/>
            <a:ext cx="3549628" cy="139004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 smtClean="0">
                <a:solidFill>
                  <a:schemeClr val="tx1"/>
                </a:solidFill>
              </a:rPr>
              <a:t>Warmer, saltier</a:t>
            </a:r>
            <a:endParaRPr kumimoji="1"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93043" y="892664"/>
            <a:ext cx="4992046" cy="139004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 smtClean="0">
                <a:solidFill>
                  <a:schemeClr val="tx1"/>
                </a:solidFill>
              </a:rPr>
              <a:t>Stronger </a:t>
            </a:r>
            <a:r>
              <a:rPr kumimoji="1" lang="en-US" altLang="zh-TW" sz="4000" b="1" dirty="0" err="1" smtClean="0">
                <a:solidFill>
                  <a:schemeClr val="tx1"/>
                </a:solidFill>
              </a:rPr>
              <a:t>pynocline</a:t>
            </a:r>
            <a:r>
              <a:rPr kumimoji="1" lang="en-US" altLang="zh-TW" sz="4000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kumimoji="1" lang="en-US" altLang="zh-TW" sz="4000" b="1" dirty="0" smtClean="0">
                <a:solidFill>
                  <a:schemeClr val="tx1"/>
                </a:solidFill>
              </a:rPr>
              <a:t>~10 m mixed layer</a:t>
            </a:r>
            <a:endParaRPr kumimoji="1"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80861" y="4593391"/>
            <a:ext cx="6661237" cy="131046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800" b="1" dirty="0" smtClean="0">
                <a:solidFill>
                  <a:srgbClr val="FF0000"/>
                </a:solidFill>
              </a:rPr>
              <a:t>This north-south density gradient and shallow mixed layer have </a:t>
            </a:r>
            <a:r>
              <a:rPr kumimoji="1" lang="en-US" altLang="zh-TW" sz="2800" b="1" dirty="0" smtClean="0">
                <a:solidFill>
                  <a:srgbClr val="FF0000"/>
                </a:solidFill>
              </a:rPr>
              <a:t>important influences </a:t>
            </a:r>
            <a:r>
              <a:rPr kumimoji="1" lang="en-US" altLang="zh-TW" sz="2800" b="1" dirty="0" smtClean="0">
                <a:solidFill>
                  <a:srgbClr val="FF0000"/>
                </a:solidFill>
              </a:rPr>
              <a:t>on surface current behaviors.</a:t>
            </a:r>
            <a:endParaRPr kumimoji="1"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8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18" descr="SOM_single_figure_AMSS_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63" y="1905543"/>
            <a:ext cx="6634898" cy="4688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6852"/>
            <a:ext cx="7772400" cy="1362075"/>
          </a:xfrm>
        </p:spPr>
        <p:txBody>
          <a:bodyPr>
            <a:noAutofit/>
          </a:bodyPr>
          <a:lstStyle/>
          <a:p>
            <a:r>
              <a:rPr lang="en-US" sz="4400" dirty="0" smtClean="0"/>
              <a:t>How does the divergent mode develop?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4" name="Picture 3" descr="Screenshot_NormalAppImage(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15" y="1671120"/>
            <a:ext cx="5798791" cy="4723519"/>
          </a:xfrm>
          <a:prstGeom prst="rect">
            <a:avLst/>
          </a:prstGeom>
        </p:spPr>
      </p:pic>
      <p:pic>
        <p:nvPicPr>
          <p:cNvPr id="5" name="Picture 4" descr="Screenshot_NormalAppImage(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65" y="1217608"/>
            <a:ext cx="6654135" cy="598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3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686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Outline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2185"/>
          </a:xfrm>
        </p:spPr>
        <p:txBody>
          <a:bodyPr/>
          <a:lstStyle/>
          <a:p>
            <a:r>
              <a:rPr lang="en-US" dirty="0" smtClean="0"/>
              <a:t>Background of the Chukchi Sea circulation</a:t>
            </a:r>
          </a:p>
          <a:p>
            <a:r>
              <a:rPr lang="en-US" dirty="0" smtClean="0"/>
              <a:t>Why surface currents?</a:t>
            </a:r>
          </a:p>
          <a:p>
            <a:r>
              <a:rPr lang="en-US" dirty="0" smtClean="0"/>
              <a:t>How do we measure surface currents?</a:t>
            </a:r>
          </a:p>
          <a:p>
            <a:r>
              <a:rPr lang="en-US" dirty="0" smtClean="0"/>
              <a:t>Hippo in a haystack: finding major circulation patterns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Summary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1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52425"/>
            <a:ext cx="8229600" cy="1143000"/>
          </a:xfrm>
        </p:spPr>
        <p:txBody>
          <a:bodyPr/>
          <a:lstStyle/>
          <a:p>
            <a:r>
              <a:rPr kumimoji="1" lang="en-US" altLang="zh-TW" dirty="0" smtClean="0"/>
              <a:t>For upper layer (&lt; 10 m)</a:t>
            </a:r>
            <a:endParaRPr kumimoji="1"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1337426" y="4977989"/>
            <a:ext cx="377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 smtClean="0"/>
              <a:t>U</a:t>
            </a:r>
            <a:r>
              <a:rPr kumimoji="1" lang="en-US" altLang="zh-TW" sz="3600" baseline="-25000" dirty="0" smtClean="0"/>
              <a:t>HFR</a:t>
            </a:r>
            <a:r>
              <a:rPr kumimoji="1" lang="en-US" altLang="zh-TW" sz="3600" dirty="0" smtClean="0"/>
              <a:t> = U</a:t>
            </a:r>
            <a:r>
              <a:rPr kumimoji="1" lang="en-US" altLang="zh-TW" sz="3600" baseline="-25000" dirty="0" smtClean="0"/>
              <a:t>G</a:t>
            </a:r>
            <a:r>
              <a:rPr kumimoji="1" lang="en-US" altLang="zh-TW" sz="3600" dirty="0" smtClean="0"/>
              <a:t> + U</a:t>
            </a:r>
            <a:r>
              <a:rPr kumimoji="1" lang="en-US" altLang="zh-TW" sz="3600" baseline="-25000" dirty="0" smtClean="0"/>
              <a:t>EK</a:t>
            </a:r>
            <a:endParaRPr kumimoji="1" lang="zh-TW" altLang="en-US" sz="3600" baseline="-25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28343" y="1587007"/>
            <a:ext cx="377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 smtClean="0"/>
              <a:t>North of 71.5</a:t>
            </a:r>
            <a:r>
              <a:rPr kumimoji="1" lang="en-US" altLang="zh-TW" sz="3600" baseline="30000" dirty="0" smtClean="0"/>
              <a:t>o</a:t>
            </a:r>
            <a:r>
              <a:rPr kumimoji="1" lang="en-US" altLang="zh-TW" sz="3600" dirty="0" smtClean="0"/>
              <a:t>N, </a:t>
            </a:r>
            <a:endParaRPr kumimoji="1" lang="zh-TW" altLang="en-US" sz="3600" baseline="-25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337426" y="2184847"/>
            <a:ext cx="377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 smtClean="0"/>
              <a:t>U</a:t>
            </a:r>
            <a:r>
              <a:rPr kumimoji="1" lang="en-US" altLang="zh-TW" sz="3600" baseline="-25000" dirty="0" smtClean="0"/>
              <a:t>HFR</a:t>
            </a:r>
            <a:r>
              <a:rPr kumimoji="1" lang="en-US" altLang="zh-TW" sz="3600" dirty="0" smtClean="0"/>
              <a:t> = U</a:t>
            </a:r>
            <a:r>
              <a:rPr kumimoji="1" lang="en-US" altLang="zh-TW" sz="3600" baseline="-25000" dirty="0" smtClean="0"/>
              <a:t>G</a:t>
            </a:r>
            <a:r>
              <a:rPr kumimoji="1" lang="en-US" altLang="zh-TW" sz="3600" dirty="0" smtClean="0"/>
              <a:t> + U</a:t>
            </a:r>
            <a:r>
              <a:rPr kumimoji="1" lang="en-US" altLang="zh-TW" sz="3600" baseline="-25000" dirty="0" smtClean="0"/>
              <a:t>EK</a:t>
            </a:r>
            <a:endParaRPr kumimoji="1" lang="zh-TW" altLang="en-US" sz="3600" baseline="-25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28343" y="4402180"/>
            <a:ext cx="377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 smtClean="0"/>
              <a:t>South of 71.5</a:t>
            </a:r>
            <a:r>
              <a:rPr kumimoji="1" lang="en-US" altLang="zh-TW" sz="3600" baseline="30000" dirty="0" smtClean="0"/>
              <a:t>o</a:t>
            </a:r>
            <a:r>
              <a:rPr kumimoji="1" lang="en-US" altLang="zh-TW" sz="3600" dirty="0" smtClean="0"/>
              <a:t>N, </a:t>
            </a:r>
            <a:endParaRPr kumimoji="1" lang="zh-TW" altLang="en-US" sz="3600" baseline="-25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338904" y="1109953"/>
            <a:ext cx="4698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 smtClean="0">
                <a:solidFill>
                  <a:srgbClr val="FF6600"/>
                </a:solidFill>
              </a:rPr>
              <a:t>North-south density gradient</a:t>
            </a:r>
          </a:p>
          <a:p>
            <a:r>
              <a:rPr kumimoji="1" lang="en-US" altLang="zh-TW" sz="2800" b="1" dirty="0" err="1" smtClean="0">
                <a:solidFill>
                  <a:schemeClr val="bg1">
                    <a:lumMod val="50000"/>
                  </a:schemeClr>
                </a:solidFill>
              </a:rPr>
              <a:t>vs</a:t>
            </a:r>
            <a:endParaRPr kumimoji="1" lang="en-US" altLang="zh-TW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kumimoji="1" lang="en-US" altLang="zh-TW" sz="2800" b="1" dirty="0" smtClean="0">
                <a:solidFill>
                  <a:srgbClr val="FF6600"/>
                </a:solidFill>
              </a:rPr>
              <a:t>Northeastward pressure gradient</a:t>
            </a:r>
          </a:p>
          <a:p>
            <a:endParaRPr kumimoji="1" lang="en-US" altLang="zh-TW" sz="2800" b="1" dirty="0">
              <a:solidFill>
                <a:srgbClr val="FF66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110787" y="1417638"/>
            <a:ext cx="35087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/>
              <a:t>North-south density gradient</a:t>
            </a:r>
          </a:p>
          <a:p>
            <a:r>
              <a:rPr kumimoji="1" lang="en-US" altLang="zh-TW" dirty="0" err="1" smtClean="0"/>
              <a:t>v.s</a:t>
            </a:r>
            <a:r>
              <a:rPr kumimoji="1" lang="en-US" altLang="zh-TW" dirty="0" smtClean="0"/>
              <a:t>.</a:t>
            </a:r>
          </a:p>
          <a:p>
            <a:r>
              <a:rPr kumimoji="1" lang="en-US" altLang="zh-TW" dirty="0" smtClean="0"/>
              <a:t>Northeastward pressure gradient</a:t>
            </a:r>
          </a:p>
          <a:p>
            <a:endParaRPr kumimoji="1" lang="en-US" altLang="zh-TW" dirty="0"/>
          </a:p>
          <a:p>
            <a:r>
              <a:rPr kumimoji="1" lang="en-US" altLang="zh-TW" dirty="0" smtClean="0"/>
              <a:t>And, east-west density gradient gradient near Hanna Shoal drives geostrophic shear, upper flow is westward. They all counter the Northeastward pressure gradient</a:t>
            </a:r>
            <a:endParaRPr kumimoji="1" lang="zh-TW" altLang="en-US" dirty="0"/>
          </a:p>
        </p:txBody>
      </p:sp>
      <p:cxnSp>
        <p:nvCxnSpPr>
          <p:cNvPr id="11" name="直線接點 10"/>
          <p:cNvCxnSpPr/>
          <p:nvPr/>
        </p:nvCxnSpPr>
        <p:spPr>
          <a:xfrm flipH="1">
            <a:off x="2416646" y="2189008"/>
            <a:ext cx="952544" cy="853865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4490495" y="3356722"/>
            <a:ext cx="6044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 smtClean="0">
                <a:solidFill>
                  <a:srgbClr val="FF0000"/>
                </a:solidFill>
              </a:rPr>
              <a:t>Shallow mixed layer facilitates influence of winds </a:t>
            </a:r>
            <a:endParaRPr kumimoji="1" lang="zh-TW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2" name="直線接點 11"/>
          <p:cNvCxnSpPr/>
          <p:nvPr/>
        </p:nvCxnSpPr>
        <p:spPr>
          <a:xfrm flipH="1" flipV="1">
            <a:off x="3898382" y="2865215"/>
            <a:ext cx="592113" cy="7144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67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A divergent mode case in 2011 observations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940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figure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819405" y="0"/>
            <a:ext cx="2675405" cy="710963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400" dirty="0" smtClean="0"/>
              <a:t>southerly winds, inducing coastal setup, promote the coastal current. Flows follow depth contours. Flows are driven by large scale pressure gradient and cross-shore pressure gradient.</a:t>
            </a:r>
          </a:p>
          <a:p>
            <a:pPr marL="342900" indent="-342900">
              <a:buAutoNum type="arabicPeriod"/>
            </a:pPr>
            <a:r>
              <a:rPr kumimoji="1" lang="en-US" altLang="zh-TW" sz="2400" dirty="0" smtClean="0"/>
              <a:t>North of 71.5, Flows are weak, wind driven Ekman.</a:t>
            </a:r>
            <a:endParaRPr kumimoji="1" lang="en-US" altLang="zh-TW" sz="2400" dirty="0"/>
          </a:p>
          <a:p>
            <a:pPr marL="342900" indent="-342900">
              <a:buAutoNum type="arabicPeriod"/>
            </a:pPr>
            <a:endParaRPr kumimoji="1" lang="zh-TW" altLang="en-US" sz="2400" dirty="0"/>
          </a:p>
        </p:txBody>
      </p:sp>
      <p:sp>
        <p:nvSpPr>
          <p:cNvPr id="12" name="橢圓 11"/>
          <p:cNvSpPr/>
          <p:nvPr/>
        </p:nvSpPr>
        <p:spPr>
          <a:xfrm>
            <a:off x="4445214" y="934981"/>
            <a:ext cx="2540123" cy="144657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22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1303317" y="0"/>
            <a:ext cx="2675405" cy="600164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400" dirty="0" smtClean="0"/>
              <a:t>Alongshore winds continue. The coastal current becomes more eastward but still follow depth contour. Some weak return flow offshore Icy Cape due to the coast.</a:t>
            </a:r>
          </a:p>
          <a:p>
            <a:pPr marL="342900" indent="-342900">
              <a:buAutoNum type="arabicPeriod"/>
            </a:pPr>
            <a:r>
              <a:rPr kumimoji="1" lang="en-US" altLang="zh-TW" sz="2400" dirty="0" smtClean="0"/>
              <a:t>North of 71.5, Flows are weak, wind driven Ekman.</a:t>
            </a:r>
          </a:p>
          <a:p>
            <a:pPr marL="342900" indent="-342900">
              <a:buAutoNum type="arabicPeriod"/>
            </a:pPr>
            <a:endParaRPr kumimoji="1" lang="zh-TW" altLang="en-US" sz="2400" dirty="0"/>
          </a:p>
        </p:txBody>
      </p:sp>
      <p:pic>
        <p:nvPicPr>
          <p:cNvPr id="5" name="圖片 4" descr="figure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4445214" y="934981"/>
            <a:ext cx="2540123" cy="144657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橢圓 12"/>
          <p:cNvSpPr/>
          <p:nvPr/>
        </p:nvSpPr>
        <p:spPr>
          <a:xfrm rot="20084322">
            <a:off x="1993291" y="2946073"/>
            <a:ext cx="2187327" cy="1252522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橢圓 6"/>
          <p:cNvSpPr/>
          <p:nvPr/>
        </p:nvSpPr>
        <p:spPr>
          <a:xfrm rot="20084322">
            <a:off x="2535230" y="4126528"/>
            <a:ext cx="2187327" cy="649229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2099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Di</a:t>
            </a:r>
            <a:endParaRPr kumimoji="1" lang="zh-TW" altLang="en-US" dirty="0"/>
          </a:p>
        </p:txBody>
      </p:sp>
      <p:pic>
        <p:nvPicPr>
          <p:cNvPr id="3" name="圖片 2" descr="figure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0897603" y="17641"/>
            <a:ext cx="3132605" cy="624786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000" dirty="0" smtClean="0"/>
              <a:t>NE winds develop in two days. </a:t>
            </a:r>
            <a:r>
              <a:rPr kumimoji="1" lang="en-US" altLang="zh-TW" sz="2000" dirty="0" err="1" smtClean="0"/>
              <a:t>Div</a:t>
            </a:r>
            <a:r>
              <a:rPr kumimoji="1" lang="en-US" altLang="zh-TW" sz="2000" dirty="0" smtClean="0"/>
              <a:t> mode is seen.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North of 71.5, Flows change directions with Ekman behaviors.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Nearshore flows off Icy Cape are affected by winds and change directions due to shallow depths, where stratification is weak.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Offshore 40 m, flow is still eastward and follows depth contour. This is the manifestation of PGF-driven flow. 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This flow is related to flow near canyon and the eastward flow south of Hanna Shoal</a:t>
            </a:r>
            <a:endParaRPr kumimoji="1"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670310" y="6277129"/>
            <a:ext cx="50626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FF6600"/>
                </a:solidFill>
              </a:rPr>
              <a:t>Divergent mode appeared</a:t>
            </a:r>
            <a:endParaRPr kumimoji="1" lang="zh-TW" altLang="en-US" sz="3200" b="1" dirty="0">
              <a:solidFill>
                <a:srgbClr val="FF6600"/>
              </a:solidFill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2540122" y="3615602"/>
            <a:ext cx="1307570" cy="1288640"/>
          </a:xfrm>
          <a:custGeom>
            <a:avLst/>
            <a:gdLst>
              <a:gd name="connsiteX0" fmla="*/ 0 w 1307570"/>
              <a:gd name="connsiteY0" fmla="*/ 283094 h 1288640"/>
              <a:gd name="connsiteX1" fmla="*/ 511553 w 1307570"/>
              <a:gd name="connsiteY1" fmla="*/ 18476 h 1288640"/>
              <a:gd name="connsiteX2" fmla="*/ 1076025 w 1307570"/>
              <a:gd name="connsiteY2" fmla="*/ 124323 h 1288640"/>
              <a:gd name="connsiteX3" fmla="*/ 1270062 w 1307570"/>
              <a:gd name="connsiteY3" fmla="*/ 935817 h 1288640"/>
              <a:gd name="connsiteX4" fmla="*/ 370435 w 1307570"/>
              <a:gd name="connsiteY4" fmla="*/ 1288640 h 12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570" h="1288640">
                <a:moveTo>
                  <a:pt x="0" y="283094"/>
                </a:moveTo>
                <a:cubicBezTo>
                  <a:pt x="166108" y="164016"/>
                  <a:pt x="332216" y="44938"/>
                  <a:pt x="511553" y="18476"/>
                </a:cubicBezTo>
                <a:cubicBezTo>
                  <a:pt x="690890" y="-7986"/>
                  <a:pt x="949607" y="-28567"/>
                  <a:pt x="1076025" y="124323"/>
                </a:cubicBezTo>
                <a:cubicBezTo>
                  <a:pt x="1202443" y="277213"/>
                  <a:pt x="1387660" y="741764"/>
                  <a:pt x="1270062" y="935817"/>
                </a:cubicBezTo>
                <a:cubicBezTo>
                  <a:pt x="1152464" y="1129870"/>
                  <a:pt x="370435" y="1288640"/>
                  <a:pt x="370435" y="1288640"/>
                </a:cubicBezTo>
              </a:path>
            </a:pathLst>
          </a:custGeom>
          <a:ln w="5715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手繪多邊形 11"/>
          <p:cNvSpPr/>
          <p:nvPr/>
        </p:nvSpPr>
        <p:spPr>
          <a:xfrm>
            <a:off x="4500040" y="2123144"/>
            <a:ext cx="1920825" cy="1241380"/>
          </a:xfrm>
          <a:custGeom>
            <a:avLst/>
            <a:gdLst>
              <a:gd name="connsiteX0" fmla="*/ 1250515 w 1920825"/>
              <a:gd name="connsiteY0" fmla="*/ 64360 h 1241380"/>
              <a:gd name="connsiteX1" fmla="*/ 439087 w 1920825"/>
              <a:gd name="connsiteY1" fmla="*/ 29077 h 1241380"/>
              <a:gd name="connsiteX2" fmla="*/ 15733 w 1920825"/>
              <a:gd name="connsiteY2" fmla="*/ 434824 h 1241380"/>
              <a:gd name="connsiteX3" fmla="*/ 156851 w 1920825"/>
              <a:gd name="connsiteY3" fmla="*/ 981700 h 1241380"/>
              <a:gd name="connsiteX4" fmla="*/ 774242 w 1920825"/>
              <a:gd name="connsiteY4" fmla="*/ 1228676 h 1241380"/>
              <a:gd name="connsiteX5" fmla="*/ 1920825 w 1920825"/>
              <a:gd name="connsiteY5" fmla="*/ 611235 h 124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0825" h="1241380">
                <a:moveTo>
                  <a:pt x="1250515" y="64360"/>
                </a:moveTo>
                <a:cubicBezTo>
                  <a:pt x="947699" y="15846"/>
                  <a:pt x="644884" y="-32667"/>
                  <a:pt x="439087" y="29077"/>
                </a:cubicBezTo>
                <a:cubicBezTo>
                  <a:pt x="233290" y="90821"/>
                  <a:pt x="62772" y="276054"/>
                  <a:pt x="15733" y="434824"/>
                </a:cubicBezTo>
                <a:cubicBezTo>
                  <a:pt x="-31306" y="593594"/>
                  <a:pt x="30433" y="849391"/>
                  <a:pt x="156851" y="981700"/>
                </a:cubicBezTo>
                <a:cubicBezTo>
                  <a:pt x="283269" y="1114009"/>
                  <a:pt x="480246" y="1290420"/>
                  <a:pt x="774242" y="1228676"/>
                </a:cubicBezTo>
                <a:cubicBezTo>
                  <a:pt x="1068238" y="1166932"/>
                  <a:pt x="1920825" y="611235"/>
                  <a:pt x="1920825" y="611235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6600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500040" y="740929"/>
            <a:ext cx="1797347" cy="138221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橢圓 13"/>
          <p:cNvSpPr/>
          <p:nvPr/>
        </p:nvSpPr>
        <p:spPr>
          <a:xfrm rot="19679783">
            <a:off x="2501999" y="4280093"/>
            <a:ext cx="1781614" cy="826394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828800" y="5334000"/>
            <a:ext cx="303976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FF6600"/>
                </a:solidFill>
              </a:rPr>
              <a:t>accelerated by winds</a:t>
            </a:r>
            <a:endParaRPr kumimoji="1" lang="zh-TW" altLang="en-US" sz="2400" b="1" dirty="0">
              <a:solidFill>
                <a:srgbClr val="FF66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400800" y="762000"/>
            <a:ext cx="2670216" cy="224676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 smtClean="0">
                <a:solidFill>
                  <a:srgbClr val="FF0000"/>
                </a:solidFill>
              </a:rPr>
              <a:t>Currents veered to right hand side of the winds. </a:t>
            </a:r>
          </a:p>
          <a:p>
            <a:r>
              <a:rPr kumimoji="1" lang="en-US" altLang="zh-TW" sz="2800" b="1" dirty="0" smtClean="0">
                <a:solidFill>
                  <a:srgbClr val="FF0000"/>
                </a:solidFill>
              </a:rPr>
              <a:t>Ekman</a:t>
            </a:r>
            <a:endParaRPr kumimoji="1"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 rot="19679783">
            <a:off x="4765402" y="2700915"/>
            <a:ext cx="1781614" cy="712386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5399644" y="3600436"/>
            <a:ext cx="3671372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FF6600"/>
                </a:solidFill>
              </a:rPr>
              <a:t>Deeper depths near the canyon. Winds have not fully penetrate the water column</a:t>
            </a:r>
            <a:endParaRPr kumimoji="1" lang="zh-TW" alt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9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1" grpId="0" animBg="1"/>
      <p:bldP spid="16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 descr="figure_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96" y="0"/>
            <a:ext cx="9144000" cy="646179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0474249" y="0"/>
            <a:ext cx="3132605" cy="224676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000" dirty="0" smtClean="0"/>
              <a:t>After 5 hours, NE winds continue. Major features remain. 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Flow north of 71.5N become stronger and veer to right-hand direction. Ekman. </a:t>
            </a:r>
            <a:endParaRPr kumimoji="1" lang="zh-TW" altLang="en-US" sz="2400" dirty="0"/>
          </a:p>
        </p:txBody>
      </p:sp>
      <p:sp>
        <p:nvSpPr>
          <p:cNvPr id="7" name="橢圓 6"/>
          <p:cNvSpPr/>
          <p:nvPr/>
        </p:nvSpPr>
        <p:spPr>
          <a:xfrm>
            <a:off x="4500040" y="740929"/>
            <a:ext cx="1797347" cy="138221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400800" y="762000"/>
            <a:ext cx="2670216" cy="181588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 smtClean="0">
                <a:solidFill>
                  <a:srgbClr val="FF0000"/>
                </a:solidFill>
              </a:rPr>
              <a:t>Currents veered to right hand side again. </a:t>
            </a:r>
          </a:p>
          <a:p>
            <a:r>
              <a:rPr kumimoji="1" lang="en-US" altLang="zh-TW" sz="2800" b="1" dirty="0" smtClean="0">
                <a:solidFill>
                  <a:srgbClr val="FF0000"/>
                </a:solidFill>
              </a:rPr>
              <a:t>Ekman</a:t>
            </a:r>
            <a:endParaRPr kumimoji="1"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0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0738846" y="0"/>
            <a:ext cx="3132605" cy="378565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000" dirty="0" smtClean="0"/>
              <a:t>After 1 day, NE winds get stronger.  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Nearshore flow forced by winds off Icy Cape become steady and start to feel rotation, inducing offshore Ekman transport, this process results in coastal </a:t>
            </a:r>
            <a:r>
              <a:rPr kumimoji="1" lang="en-US" altLang="zh-TW" sz="2000" dirty="0" err="1" smtClean="0"/>
              <a:t>setdown</a:t>
            </a:r>
            <a:r>
              <a:rPr kumimoji="1" lang="en-US" altLang="zh-TW" sz="2000" dirty="0" smtClean="0"/>
              <a:t>.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Coastal current off 40 m still goes NE,    </a:t>
            </a:r>
            <a:endParaRPr kumimoji="1" lang="zh-TW" altLang="en-US" sz="2400" dirty="0"/>
          </a:p>
        </p:txBody>
      </p:sp>
      <p:cxnSp>
        <p:nvCxnSpPr>
          <p:cNvPr id="6" name="直線接點 5"/>
          <p:cNvCxnSpPr/>
          <p:nvPr/>
        </p:nvCxnSpPr>
        <p:spPr>
          <a:xfrm flipH="1">
            <a:off x="2672098" y="846707"/>
            <a:ext cx="3492248" cy="371757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H="1">
            <a:off x="2672098" y="3294221"/>
            <a:ext cx="3492248" cy="49143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figure_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 rot="19893096">
            <a:off x="1675774" y="3051204"/>
            <a:ext cx="2681241" cy="1468892"/>
          </a:xfrm>
          <a:prstGeom prst="ellipse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8973" y="1728832"/>
            <a:ext cx="4162978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FF6600"/>
                </a:solidFill>
              </a:rPr>
              <a:t>The coastal current still follows 40 m isobath</a:t>
            </a:r>
            <a:endParaRPr kumimoji="1" lang="zh-TW" altLang="en-US" sz="3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9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0915242" y="247912"/>
            <a:ext cx="3132605" cy="440120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000" dirty="0" smtClean="0"/>
              <a:t>After 1 day, NE winds continue.  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Nearshore flow off Icy Cape still goes offshore (Ekman), but coastal </a:t>
            </a:r>
            <a:r>
              <a:rPr kumimoji="1" lang="en-US" altLang="zh-TW" sz="2000" dirty="0" err="1" smtClean="0"/>
              <a:t>setdown</a:t>
            </a:r>
            <a:r>
              <a:rPr kumimoji="1" lang="en-US" altLang="zh-TW" sz="2000" dirty="0" smtClean="0"/>
              <a:t> eventually create a cross-shore PG, and is large enough to drive a coastal jet, following depth contour.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Flow near canyon still goes NE. 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Flow north of 71.5 becomes stronger. </a:t>
            </a:r>
          </a:p>
        </p:txBody>
      </p:sp>
      <p:pic>
        <p:nvPicPr>
          <p:cNvPr id="5" name="圖片 4" descr="figure_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 rot="19893096">
            <a:off x="1432610" y="3915610"/>
            <a:ext cx="2681241" cy="1255729"/>
          </a:xfrm>
          <a:prstGeom prst="ellipse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224678" y="4303455"/>
            <a:ext cx="4963875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FF6600"/>
                </a:solidFill>
              </a:rPr>
              <a:t>Wind </a:t>
            </a:r>
            <a:r>
              <a:rPr kumimoji="1" lang="en-US" altLang="zh-TW" sz="3200" b="1" dirty="0" smtClean="0">
                <a:solidFill>
                  <a:srgbClr val="FF6600"/>
                </a:solidFill>
              </a:rPr>
              <a:t>stress </a:t>
            </a:r>
            <a:r>
              <a:rPr kumimoji="1" lang="en-US" altLang="zh-TW" sz="3200" b="1" dirty="0" smtClean="0">
                <a:solidFill>
                  <a:srgbClr val="FF6600"/>
                </a:solidFill>
              </a:rPr>
              <a:t>and wind-induced coastal </a:t>
            </a:r>
            <a:r>
              <a:rPr kumimoji="1" lang="en-US" altLang="zh-TW" sz="3200" b="1" dirty="0" err="1" smtClean="0">
                <a:solidFill>
                  <a:srgbClr val="FF6600"/>
                </a:solidFill>
              </a:rPr>
              <a:t>setdown</a:t>
            </a:r>
            <a:r>
              <a:rPr kumimoji="1" lang="en-US" altLang="zh-TW" sz="3200" b="1" dirty="0">
                <a:solidFill>
                  <a:srgbClr val="FF6600"/>
                </a:solidFill>
              </a:rPr>
              <a:t> </a:t>
            </a:r>
            <a:r>
              <a:rPr kumimoji="1" lang="en-US" altLang="zh-TW" sz="3200" b="1" dirty="0" smtClean="0">
                <a:solidFill>
                  <a:srgbClr val="FF6600"/>
                </a:solidFill>
              </a:rPr>
              <a:t>drives a geostrophic flow, </a:t>
            </a:r>
            <a:r>
              <a:rPr kumimoji="1" lang="en-US" altLang="zh-TW" sz="3200" b="1" dirty="0" smtClean="0">
                <a:solidFill>
                  <a:srgbClr val="FF6600"/>
                </a:solidFill>
              </a:rPr>
              <a:t>overwhelms </a:t>
            </a:r>
            <a:r>
              <a:rPr kumimoji="1" lang="en-US" altLang="zh-TW" sz="3200" b="1" dirty="0" smtClean="0">
                <a:solidFill>
                  <a:srgbClr val="FF6600"/>
                </a:solidFill>
              </a:rPr>
              <a:t>northeastward coastal currents  </a:t>
            </a:r>
            <a:endParaRPr kumimoji="1" lang="zh-TW" altLang="en-US" sz="3200" b="1" dirty="0">
              <a:solidFill>
                <a:srgbClr val="FF66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 rot="20031590">
            <a:off x="4543233" y="2555181"/>
            <a:ext cx="1794923" cy="977948"/>
          </a:xfrm>
          <a:prstGeom prst="ellipse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981022" y="3864287"/>
            <a:ext cx="4162978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FF6600"/>
                </a:solidFill>
              </a:rPr>
              <a:t>Still northeastward</a:t>
            </a:r>
            <a:endParaRPr kumimoji="1" lang="zh-TW" altLang="en-US" sz="3200" b="1" dirty="0">
              <a:solidFill>
                <a:srgbClr val="FF6600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224678" y="698789"/>
            <a:ext cx="2407864" cy="124713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632542" y="581788"/>
            <a:ext cx="2116511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FF0000"/>
                </a:solidFill>
              </a:rPr>
              <a:t>Still Ekman</a:t>
            </a:r>
            <a:endParaRPr kumimoji="1" lang="zh-TW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6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1303317" y="274638"/>
            <a:ext cx="3132605" cy="28623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000" dirty="0" smtClean="0"/>
              <a:t>NE winds become stronger.  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Coastal jet in the south is developed. 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The cross-shore PG is large enough, making flow near canyon start to turn (to left hand side direction)</a:t>
            </a:r>
          </a:p>
        </p:txBody>
      </p:sp>
      <p:pic>
        <p:nvPicPr>
          <p:cNvPr id="5" name="圖片 4" descr="figure_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 rot="20031590">
            <a:off x="4543233" y="2555181"/>
            <a:ext cx="1794923" cy="977948"/>
          </a:xfrm>
          <a:prstGeom prst="ellipse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245712" y="3864287"/>
            <a:ext cx="5609437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FF6600"/>
                </a:solidFill>
              </a:rPr>
              <a:t>Currents near the canyon eventually turned. </a:t>
            </a:r>
          </a:p>
          <a:p>
            <a:r>
              <a:rPr kumimoji="1" lang="en-US" altLang="zh-TW" sz="3200" b="1" dirty="0" smtClean="0">
                <a:solidFill>
                  <a:srgbClr val="FF6600"/>
                </a:solidFill>
              </a:rPr>
              <a:t>The coastal </a:t>
            </a:r>
            <a:r>
              <a:rPr kumimoji="1" lang="en-US" altLang="zh-TW" sz="3200" b="1" dirty="0" err="1" smtClean="0">
                <a:solidFill>
                  <a:srgbClr val="FF6600"/>
                </a:solidFill>
              </a:rPr>
              <a:t>setdown</a:t>
            </a:r>
            <a:r>
              <a:rPr kumimoji="1" lang="en-US" altLang="zh-TW" sz="3200" b="1" dirty="0" smtClean="0">
                <a:solidFill>
                  <a:srgbClr val="FF6600"/>
                </a:solidFill>
              </a:rPr>
              <a:t> and wind stress were large enough to reverse the NE flow. </a:t>
            </a:r>
            <a:endParaRPr kumimoji="1" lang="zh-TW" altLang="en-US" sz="3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4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figure_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179839" y="0"/>
            <a:ext cx="3132605" cy="501675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000" dirty="0" smtClean="0"/>
              <a:t>NE winds blow for one more day.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At this stage, a large scale, cross-shore PG is fully developed, driving a strong SW jet. 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North of 71.5, the cross-isobath Ekman currents continue mixing and reduce surface density gradient and is eventually controlled by large scale cross-shore PG. So the flow tends to follow the isobath of Hanna Shoal.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704345" y="4303455"/>
            <a:ext cx="5609437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FF6600"/>
                </a:solidFill>
              </a:rPr>
              <a:t>Wind </a:t>
            </a:r>
            <a:r>
              <a:rPr kumimoji="1" lang="en-US" altLang="zh-TW" sz="3200" b="1" dirty="0" smtClean="0">
                <a:solidFill>
                  <a:srgbClr val="FF6600"/>
                </a:solidFill>
              </a:rPr>
              <a:t>stress </a:t>
            </a:r>
            <a:r>
              <a:rPr kumimoji="1" lang="en-US" altLang="zh-TW" sz="3200" b="1" dirty="0" smtClean="0">
                <a:solidFill>
                  <a:srgbClr val="FF6600"/>
                </a:solidFill>
              </a:rPr>
              <a:t>and a large scale, ~150 km wide, cross-shore sea level difference was created by winds, driving a shelf-wide geostrophic flow to the SW.</a:t>
            </a:r>
            <a:endParaRPr kumimoji="1" lang="zh-TW" altLang="en-US" sz="3200" b="1" dirty="0">
              <a:solidFill>
                <a:srgbClr val="FF66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674748" y="675500"/>
            <a:ext cx="2469252" cy="15131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Subsurface flow in Barrow Canyon fully reversed this day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9" name="直線接點 8"/>
          <p:cNvCxnSpPr/>
          <p:nvPr/>
        </p:nvCxnSpPr>
        <p:spPr>
          <a:xfrm flipH="1">
            <a:off x="5823516" y="2188616"/>
            <a:ext cx="959326" cy="8916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97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of the Chukchi Sea circulation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5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1779590" y="274638"/>
            <a:ext cx="3132605" cy="378565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000" dirty="0" smtClean="0"/>
              <a:t>NE become weaker on Sep 19. 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The coastal jet remains. 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North of 71.5, assuming water re-stratified and weakening winds can </a:t>
            </a:r>
            <a:r>
              <a:rPr kumimoji="1" lang="en-US" altLang="zh-TW" sz="2000" dirty="0" err="1" smtClean="0"/>
              <a:t>nort</a:t>
            </a:r>
            <a:r>
              <a:rPr kumimoji="1" lang="en-US" altLang="zh-TW" sz="2000" dirty="0" smtClean="0"/>
              <a:t> becomes more Ekman style again (cross isobath)</a:t>
            </a:r>
          </a:p>
          <a:p>
            <a:pPr marL="342900" indent="-342900">
              <a:buAutoNum type="arabicPeriod"/>
            </a:pPr>
            <a:r>
              <a:rPr kumimoji="1" lang="en-US" altLang="zh-TW" sz="2000" dirty="0" smtClean="0"/>
              <a:t>This is what we see in SOM-derived pattern, reversal regime. </a:t>
            </a:r>
          </a:p>
        </p:txBody>
      </p:sp>
      <p:cxnSp>
        <p:nvCxnSpPr>
          <p:cNvPr id="6" name="直線接點 5"/>
          <p:cNvCxnSpPr/>
          <p:nvPr/>
        </p:nvCxnSpPr>
        <p:spPr>
          <a:xfrm flipH="1">
            <a:off x="4418222" y="1203912"/>
            <a:ext cx="1772580" cy="2137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figure_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704345" y="4303455"/>
            <a:ext cx="5609437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FF6600"/>
                </a:solidFill>
              </a:rPr>
              <a:t>Winds weakened on Sep 19. Flows north of 71.5</a:t>
            </a:r>
            <a:r>
              <a:rPr kumimoji="1" lang="en-US" altLang="zh-TW" sz="3200" b="1" baseline="30000" dirty="0" smtClean="0">
                <a:solidFill>
                  <a:srgbClr val="FF6600"/>
                </a:solidFill>
              </a:rPr>
              <a:t>o</a:t>
            </a:r>
            <a:r>
              <a:rPr kumimoji="1" lang="en-US" altLang="zh-TW" sz="3200" b="1" dirty="0" smtClean="0">
                <a:solidFill>
                  <a:srgbClr val="FF6600"/>
                </a:solidFill>
              </a:rPr>
              <a:t>N returned to Ekman style. </a:t>
            </a:r>
            <a:endParaRPr kumimoji="1" lang="zh-TW" altLang="en-US" sz="3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figure_AMSS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05"/>
            <a:ext cx="9144000" cy="6461795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>
            <a:off x="-648182" y="2734174"/>
            <a:ext cx="103709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手繪多邊形 10"/>
          <p:cNvSpPr/>
          <p:nvPr/>
        </p:nvSpPr>
        <p:spPr>
          <a:xfrm>
            <a:off x="939203" y="2182918"/>
            <a:ext cx="6587648" cy="2765029"/>
          </a:xfrm>
          <a:custGeom>
            <a:avLst/>
            <a:gdLst>
              <a:gd name="connsiteX0" fmla="*/ 0 w 6587648"/>
              <a:gd name="connsiteY0" fmla="*/ 2765029 h 2765029"/>
              <a:gd name="connsiteX1" fmla="*/ 992116 w 6587648"/>
              <a:gd name="connsiteY1" fmla="*/ 1680185 h 2765029"/>
              <a:gd name="connsiteX2" fmla="*/ 1600613 w 6587648"/>
              <a:gd name="connsiteY2" fmla="*/ 1243601 h 2765029"/>
              <a:gd name="connsiteX3" fmla="*/ 2672098 w 6587648"/>
              <a:gd name="connsiteY3" fmla="*/ 846707 h 2765029"/>
              <a:gd name="connsiteX4" fmla="*/ 4193342 w 6587648"/>
              <a:gd name="connsiteY4" fmla="*/ 952546 h 2765029"/>
              <a:gd name="connsiteX5" fmla="*/ 5106089 w 6587648"/>
              <a:gd name="connsiteY5" fmla="*/ 1018695 h 2765029"/>
              <a:gd name="connsiteX6" fmla="*/ 6587648 w 6587648"/>
              <a:gd name="connsiteY6" fmla="*/ 0 h 276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7648" h="2765029">
                <a:moveTo>
                  <a:pt x="0" y="2765029"/>
                </a:moveTo>
                <a:cubicBezTo>
                  <a:pt x="362673" y="2349392"/>
                  <a:pt x="725347" y="1933756"/>
                  <a:pt x="992116" y="1680185"/>
                </a:cubicBezTo>
                <a:cubicBezTo>
                  <a:pt x="1258885" y="1426614"/>
                  <a:pt x="1320616" y="1382514"/>
                  <a:pt x="1600613" y="1243601"/>
                </a:cubicBezTo>
                <a:cubicBezTo>
                  <a:pt x="1880610" y="1104688"/>
                  <a:pt x="2239977" y="895216"/>
                  <a:pt x="2672098" y="846707"/>
                </a:cubicBezTo>
                <a:cubicBezTo>
                  <a:pt x="3104220" y="798198"/>
                  <a:pt x="4193342" y="952546"/>
                  <a:pt x="4193342" y="952546"/>
                </a:cubicBezTo>
                <a:cubicBezTo>
                  <a:pt x="4599007" y="981211"/>
                  <a:pt x="4707038" y="1177453"/>
                  <a:pt x="5106089" y="1018695"/>
                </a:cubicBezTo>
                <a:cubicBezTo>
                  <a:pt x="5505140" y="859937"/>
                  <a:pt x="6587648" y="0"/>
                  <a:pt x="6587648" y="0"/>
                </a:cubicBezTo>
              </a:path>
            </a:pathLst>
          </a:cu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橢圓 11"/>
          <p:cNvSpPr/>
          <p:nvPr/>
        </p:nvSpPr>
        <p:spPr>
          <a:xfrm rot="19017501">
            <a:off x="1733634" y="5032974"/>
            <a:ext cx="2978150" cy="555652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dirty="0" smtClean="0">
                <a:solidFill>
                  <a:srgbClr val="000000"/>
                </a:solidFill>
              </a:rPr>
              <a:t>Shallow depths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1269908" y="926086"/>
            <a:ext cx="1574157" cy="1336211"/>
          </a:xfrm>
          <a:custGeom>
            <a:avLst/>
            <a:gdLst>
              <a:gd name="connsiteX0" fmla="*/ 0 w 1574157"/>
              <a:gd name="connsiteY0" fmla="*/ 1336211 h 1336211"/>
              <a:gd name="connsiteX1" fmla="*/ 555585 w 1574157"/>
              <a:gd name="connsiteY1" fmla="*/ 1031925 h 1336211"/>
              <a:gd name="connsiteX2" fmla="*/ 992116 w 1574157"/>
              <a:gd name="connsiteY2" fmla="*/ 423354 h 1336211"/>
              <a:gd name="connsiteX3" fmla="*/ 1574157 w 1574157"/>
              <a:gd name="connsiteY3" fmla="*/ 0 h 133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4157" h="1336211">
                <a:moveTo>
                  <a:pt x="0" y="1336211"/>
                </a:moveTo>
                <a:cubicBezTo>
                  <a:pt x="195116" y="1260139"/>
                  <a:pt x="390232" y="1184068"/>
                  <a:pt x="555585" y="1031925"/>
                </a:cubicBezTo>
                <a:cubicBezTo>
                  <a:pt x="720938" y="879782"/>
                  <a:pt x="822354" y="595342"/>
                  <a:pt x="992116" y="423354"/>
                </a:cubicBezTo>
                <a:cubicBezTo>
                  <a:pt x="1161878" y="251366"/>
                  <a:pt x="1574157" y="0"/>
                  <a:pt x="1574157" y="0"/>
                </a:cubicBezTo>
              </a:path>
            </a:pathLst>
          </a:cu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手繪多邊形 13"/>
          <p:cNvSpPr/>
          <p:nvPr/>
        </p:nvSpPr>
        <p:spPr>
          <a:xfrm>
            <a:off x="1415418" y="2540122"/>
            <a:ext cx="4180115" cy="330746"/>
          </a:xfrm>
          <a:custGeom>
            <a:avLst/>
            <a:gdLst>
              <a:gd name="connsiteX0" fmla="*/ 0 w 4180115"/>
              <a:gd name="connsiteY0" fmla="*/ 0 h 330746"/>
              <a:gd name="connsiteX1" fmla="*/ 1111170 w 4180115"/>
              <a:gd name="connsiteY1" fmla="*/ 171988 h 330746"/>
              <a:gd name="connsiteX2" fmla="*/ 1997460 w 4180115"/>
              <a:gd name="connsiteY2" fmla="*/ 158758 h 330746"/>
              <a:gd name="connsiteX3" fmla="*/ 4180115 w 4180115"/>
              <a:gd name="connsiteY3" fmla="*/ 330746 h 33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0115" h="330746">
                <a:moveTo>
                  <a:pt x="0" y="0"/>
                </a:moveTo>
                <a:cubicBezTo>
                  <a:pt x="389130" y="72764"/>
                  <a:pt x="778260" y="145528"/>
                  <a:pt x="1111170" y="171988"/>
                </a:cubicBezTo>
                <a:cubicBezTo>
                  <a:pt x="1444080" y="198448"/>
                  <a:pt x="1485969" y="132298"/>
                  <a:pt x="1997460" y="158758"/>
                </a:cubicBezTo>
                <a:cubicBezTo>
                  <a:pt x="2508951" y="185218"/>
                  <a:pt x="4180115" y="330746"/>
                  <a:pt x="4180115" y="330746"/>
                </a:cubicBezTo>
              </a:path>
            </a:pathLst>
          </a:cu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894438" y="1207495"/>
            <a:ext cx="1468331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3600" dirty="0" smtClean="0">
                <a:solidFill>
                  <a:srgbClr val="3366FF"/>
                </a:solidFill>
              </a:rPr>
              <a:t>More Ekman</a:t>
            </a:r>
            <a:endParaRPr kumimoji="1" lang="zh-TW" altLang="en-US" sz="3600" dirty="0">
              <a:solidFill>
                <a:srgbClr val="3366FF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05826" y="4091410"/>
            <a:ext cx="116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 smtClean="0">
                <a:solidFill>
                  <a:srgbClr val="FF0000"/>
                </a:solidFill>
              </a:rPr>
              <a:t>PGF</a:t>
            </a:r>
            <a:endParaRPr kumimoji="1" lang="zh-TW" altLang="en-US" sz="3600" b="1" dirty="0">
              <a:solidFill>
                <a:srgbClr val="FF0000"/>
              </a:solidFill>
            </a:endParaRPr>
          </a:p>
        </p:txBody>
      </p:sp>
      <p:cxnSp>
        <p:nvCxnSpPr>
          <p:cNvPr id="21" name="直線箭頭接點 20"/>
          <p:cNvCxnSpPr/>
          <p:nvPr/>
        </p:nvCxnSpPr>
        <p:spPr>
          <a:xfrm flipH="1">
            <a:off x="2672098" y="2262297"/>
            <a:ext cx="2063601" cy="1829113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向左箭號 21"/>
          <p:cNvSpPr/>
          <p:nvPr/>
        </p:nvSpPr>
        <p:spPr>
          <a:xfrm rot="19233762">
            <a:off x="2609115" y="4613549"/>
            <a:ext cx="1223851" cy="819536"/>
          </a:xfrm>
          <a:prstGeom prst="lef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向左箭號 22"/>
          <p:cNvSpPr/>
          <p:nvPr/>
        </p:nvSpPr>
        <p:spPr>
          <a:xfrm rot="555624">
            <a:off x="4846613" y="1541055"/>
            <a:ext cx="838024" cy="937750"/>
          </a:xfrm>
          <a:prstGeom prst="lef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向左箭號 23"/>
          <p:cNvSpPr/>
          <p:nvPr/>
        </p:nvSpPr>
        <p:spPr>
          <a:xfrm rot="8543983">
            <a:off x="2441566" y="3671277"/>
            <a:ext cx="992566" cy="771804"/>
          </a:xfrm>
          <a:prstGeom prst="lef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向左箭號 24"/>
          <p:cNvSpPr/>
          <p:nvPr/>
        </p:nvSpPr>
        <p:spPr>
          <a:xfrm rot="8543983">
            <a:off x="5356804" y="2914232"/>
            <a:ext cx="1029231" cy="649253"/>
          </a:xfrm>
          <a:prstGeom prst="lef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4894438" y="5358070"/>
            <a:ext cx="261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dirty="0" smtClean="0"/>
              <a:t>These two regions response to winds first</a:t>
            </a:r>
            <a:endParaRPr kumimoji="1" lang="zh-TW" altLang="en-US" b="1" dirty="0"/>
          </a:p>
        </p:txBody>
      </p:sp>
      <p:cxnSp>
        <p:nvCxnSpPr>
          <p:cNvPr id="28" name="直線接點 27"/>
          <p:cNvCxnSpPr/>
          <p:nvPr/>
        </p:nvCxnSpPr>
        <p:spPr>
          <a:xfrm>
            <a:off x="5265625" y="2182918"/>
            <a:ext cx="567723" cy="326776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3201227" y="5358070"/>
            <a:ext cx="1693211" cy="37043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9722734" y="6226507"/>
            <a:ext cx="3723465" cy="8925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600" b="1" dirty="0" smtClean="0"/>
              <a:t>This is what we see from SOM-derived pattern</a:t>
            </a:r>
            <a:endParaRPr kumimoji="1" lang="zh-TW" altLang="en-US" sz="2600" b="1" dirty="0"/>
          </a:p>
        </p:txBody>
      </p:sp>
      <p:sp>
        <p:nvSpPr>
          <p:cNvPr id="27" name="向左箭號 26"/>
          <p:cNvSpPr/>
          <p:nvPr/>
        </p:nvSpPr>
        <p:spPr>
          <a:xfrm rot="10800000">
            <a:off x="3546628" y="2679444"/>
            <a:ext cx="992566" cy="771804"/>
          </a:xfrm>
          <a:prstGeom prst="lef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5397667" y="3662892"/>
            <a:ext cx="3746333" cy="1569660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FF0000"/>
                </a:solidFill>
              </a:rPr>
              <a:t>Under the unset of strong northeasterly winds, surface current response is not just a simple reversal.</a:t>
            </a:r>
            <a:endParaRPr kumimoji="1"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6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  <p:bldP spid="19" grpId="0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Mean circulation patterns </a:t>
            </a:r>
            <a:r>
              <a:rPr kumimoji="1" lang="en-US" altLang="zh-TW" dirty="0"/>
              <a:t>of 2010 </a:t>
            </a:r>
            <a:r>
              <a:rPr kumimoji="1" lang="mr-IN" altLang="zh-TW" dirty="0" smtClean="0"/>
              <a:t>–</a:t>
            </a:r>
            <a:r>
              <a:rPr kumimoji="1" lang="en-US" altLang="zh-TW" dirty="0" smtClean="0"/>
              <a:t> 2014 observations</a:t>
            </a:r>
            <a:endParaRPr kumimoji="1"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9737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AMSS_downcany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5" name="手繪多邊形 4"/>
          <p:cNvSpPr/>
          <p:nvPr/>
        </p:nvSpPr>
        <p:spPr>
          <a:xfrm>
            <a:off x="1852173" y="2434480"/>
            <a:ext cx="4586332" cy="600793"/>
          </a:xfrm>
          <a:custGeom>
            <a:avLst/>
            <a:gdLst>
              <a:gd name="connsiteX0" fmla="*/ 0 w 4586332"/>
              <a:gd name="connsiteY0" fmla="*/ 264617 h 600793"/>
              <a:gd name="connsiteX1" fmla="*/ 564471 w 4586332"/>
              <a:gd name="connsiteY1" fmla="*/ 546876 h 600793"/>
              <a:gd name="connsiteX2" fmla="*/ 1411179 w 4586332"/>
              <a:gd name="connsiteY2" fmla="*/ 599799 h 600793"/>
              <a:gd name="connsiteX3" fmla="*/ 2434284 w 4586332"/>
              <a:gd name="connsiteY3" fmla="*/ 529234 h 600793"/>
              <a:gd name="connsiteX4" fmla="*/ 3245712 w 4586332"/>
              <a:gd name="connsiteY4" fmla="*/ 493952 h 600793"/>
              <a:gd name="connsiteX5" fmla="*/ 4586332 w 4586332"/>
              <a:gd name="connsiteY5" fmla="*/ 0 h 60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6332" h="600793">
                <a:moveTo>
                  <a:pt x="0" y="264617"/>
                </a:moveTo>
                <a:cubicBezTo>
                  <a:pt x="164637" y="377814"/>
                  <a:pt x="329275" y="491012"/>
                  <a:pt x="564471" y="546876"/>
                </a:cubicBezTo>
                <a:cubicBezTo>
                  <a:pt x="799668" y="602740"/>
                  <a:pt x="1099544" y="602739"/>
                  <a:pt x="1411179" y="599799"/>
                </a:cubicBezTo>
                <a:cubicBezTo>
                  <a:pt x="1722814" y="596859"/>
                  <a:pt x="2128529" y="546875"/>
                  <a:pt x="2434284" y="529234"/>
                </a:cubicBezTo>
                <a:cubicBezTo>
                  <a:pt x="2740039" y="511593"/>
                  <a:pt x="2887037" y="582158"/>
                  <a:pt x="3245712" y="493952"/>
                </a:cubicBezTo>
                <a:cubicBezTo>
                  <a:pt x="3604387" y="405746"/>
                  <a:pt x="4586332" y="0"/>
                  <a:pt x="4586332" y="0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手繪多邊形 5"/>
          <p:cNvSpPr/>
          <p:nvPr/>
        </p:nvSpPr>
        <p:spPr>
          <a:xfrm>
            <a:off x="1993291" y="3051920"/>
            <a:ext cx="3810183" cy="1781757"/>
          </a:xfrm>
          <a:custGeom>
            <a:avLst/>
            <a:gdLst>
              <a:gd name="connsiteX0" fmla="*/ 0 w 3810183"/>
              <a:gd name="connsiteY0" fmla="*/ 1781757 h 1781757"/>
              <a:gd name="connsiteX1" fmla="*/ 687949 w 3810183"/>
              <a:gd name="connsiteY1" fmla="*/ 987905 h 1781757"/>
              <a:gd name="connsiteX2" fmla="*/ 1640495 w 3810183"/>
              <a:gd name="connsiteY2" fmla="*/ 705647 h 1781757"/>
              <a:gd name="connsiteX3" fmla="*/ 3810183 w 3810183"/>
              <a:gd name="connsiteY3" fmla="*/ 0 h 178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183" h="1781757">
                <a:moveTo>
                  <a:pt x="0" y="1781757"/>
                </a:moveTo>
                <a:cubicBezTo>
                  <a:pt x="207266" y="1474507"/>
                  <a:pt x="414533" y="1167257"/>
                  <a:pt x="687949" y="987905"/>
                </a:cubicBezTo>
                <a:cubicBezTo>
                  <a:pt x="961365" y="808553"/>
                  <a:pt x="1640495" y="705647"/>
                  <a:pt x="1640495" y="705647"/>
                </a:cubicBezTo>
                <a:lnTo>
                  <a:pt x="3810183" y="0"/>
                </a:ln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480494" y="670364"/>
            <a:ext cx="2310806" cy="151714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橢圓 7"/>
          <p:cNvSpPr/>
          <p:nvPr/>
        </p:nvSpPr>
        <p:spPr>
          <a:xfrm rot="19295499">
            <a:off x="2479263" y="3973610"/>
            <a:ext cx="1905092" cy="104500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8150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AMSS_upcany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4480494" y="670364"/>
            <a:ext cx="2310806" cy="151714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手繪多邊形 5"/>
          <p:cNvSpPr/>
          <p:nvPr/>
        </p:nvSpPr>
        <p:spPr>
          <a:xfrm>
            <a:off x="2028570" y="2381556"/>
            <a:ext cx="3933662" cy="276755"/>
          </a:xfrm>
          <a:custGeom>
            <a:avLst/>
            <a:gdLst>
              <a:gd name="connsiteX0" fmla="*/ 3933662 w 3933662"/>
              <a:gd name="connsiteY0" fmla="*/ 70565 h 276755"/>
              <a:gd name="connsiteX1" fmla="*/ 2698880 w 3933662"/>
              <a:gd name="connsiteY1" fmla="*/ 17641 h 276755"/>
              <a:gd name="connsiteX2" fmla="*/ 1499378 w 3933662"/>
              <a:gd name="connsiteY2" fmla="*/ 246976 h 276755"/>
              <a:gd name="connsiteX3" fmla="*/ 846708 w 3933662"/>
              <a:gd name="connsiteY3" fmla="*/ 246976 h 276755"/>
              <a:gd name="connsiteX4" fmla="*/ 0 w 3933662"/>
              <a:gd name="connsiteY4" fmla="*/ 0 h 27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3662" h="276755">
                <a:moveTo>
                  <a:pt x="3933662" y="70565"/>
                </a:moveTo>
                <a:cubicBezTo>
                  <a:pt x="3519128" y="29402"/>
                  <a:pt x="3104594" y="-11761"/>
                  <a:pt x="2698880" y="17641"/>
                </a:cubicBezTo>
                <a:cubicBezTo>
                  <a:pt x="2293166" y="47043"/>
                  <a:pt x="1808073" y="208754"/>
                  <a:pt x="1499378" y="246976"/>
                </a:cubicBezTo>
                <a:cubicBezTo>
                  <a:pt x="1190683" y="285199"/>
                  <a:pt x="1096604" y="288139"/>
                  <a:pt x="846708" y="246976"/>
                </a:cubicBezTo>
                <a:cubicBezTo>
                  <a:pt x="596812" y="205813"/>
                  <a:pt x="0" y="0"/>
                  <a:pt x="0" y="0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手繪多邊形 6"/>
          <p:cNvSpPr/>
          <p:nvPr/>
        </p:nvSpPr>
        <p:spPr>
          <a:xfrm>
            <a:off x="2081489" y="2910791"/>
            <a:ext cx="3810184" cy="2152221"/>
          </a:xfrm>
          <a:custGeom>
            <a:avLst/>
            <a:gdLst>
              <a:gd name="connsiteX0" fmla="*/ 3810184 w 3810184"/>
              <a:gd name="connsiteY0" fmla="*/ 0 h 2152221"/>
              <a:gd name="connsiteX1" fmla="*/ 2875278 w 3810184"/>
              <a:gd name="connsiteY1" fmla="*/ 264617 h 2152221"/>
              <a:gd name="connsiteX2" fmla="*/ 2451924 w 3810184"/>
              <a:gd name="connsiteY2" fmla="*/ 546876 h 2152221"/>
              <a:gd name="connsiteX3" fmla="*/ 1569937 w 3810184"/>
              <a:gd name="connsiteY3" fmla="*/ 829134 h 2152221"/>
              <a:gd name="connsiteX4" fmla="*/ 0 w 3810184"/>
              <a:gd name="connsiteY4" fmla="*/ 2152221 h 215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184" h="2152221">
                <a:moveTo>
                  <a:pt x="3810184" y="0"/>
                </a:moveTo>
                <a:cubicBezTo>
                  <a:pt x="3455919" y="86735"/>
                  <a:pt x="3101655" y="173471"/>
                  <a:pt x="2875278" y="264617"/>
                </a:cubicBezTo>
                <a:cubicBezTo>
                  <a:pt x="2648901" y="355763"/>
                  <a:pt x="2669481" y="452790"/>
                  <a:pt x="2451924" y="546876"/>
                </a:cubicBezTo>
                <a:cubicBezTo>
                  <a:pt x="2234367" y="640962"/>
                  <a:pt x="1978591" y="561577"/>
                  <a:pt x="1569937" y="829134"/>
                </a:cubicBezTo>
                <a:cubicBezTo>
                  <a:pt x="1161283" y="1096692"/>
                  <a:pt x="0" y="2152221"/>
                  <a:pt x="0" y="2152221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2551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summary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79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199" y="365319"/>
            <a:ext cx="8539067" cy="6346143"/>
          </a:xfrm>
        </p:spPr>
        <p:txBody>
          <a:bodyPr>
            <a:normAutofit fontScale="92500"/>
          </a:bodyPr>
          <a:lstStyle/>
          <a:p>
            <a:r>
              <a:rPr kumimoji="1" lang="en-US" altLang="zh-TW" dirty="0" smtClean="0"/>
              <a:t>Response </a:t>
            </a:r>
            <a:r>
              <a:rPr kumimoji="1" lang="en-US" altLang="zh-TW" dirty="0" smtClean="0"/>
              <a:t>of surface current circulations under varying local winds are defined.</a:t>
            </a:r>
          </a:p>
          <a:p>
            <a:r>
              <a:rPr kumimoji="1" lang="en-US" altLang="zh-TW" dirty="0" smtClean="0"/>
              <a:t>Strong northeasterly winds (&gt; 6 m s</a:t>
            </a:r>
            <a:r>
              <a:rPr kumimoji="1" lang="en-US" altLang="zh-TW" baseline="30000" dirty="0" smtClean="0"/>
              <a:t>-1</a:t>
            </a:r>
            <a:r>
              <a:rPr kumimoji="1" lang="en-US" altLang="zh-TW" dirty="0" smtClean="0"/>
              <a:t>) reverse the northeastward flowing coastal current to the southwest. </a:t>
            </a:r>
          </a:p>
          <a:p>
            <a:r>
              <a:rPr kumimoji="1" lang="en-US" altLang="zh-TW" dirty="0" smtClean="0"/>
              <a:t>A transitional pattern, </a:t>
            </a:r>
            <a:r>
              <a:rPr kumimoji="1" lang="en-US" altLang="zh-TW" dirty="0" smtClean="0"/>
              <a:t>the divergent </a:t>
            </a:r>
            <a:r>
              <a:rPr kumimoji="1" lang="en-US" altLang="zh-TW" dirty="0" smtClean="0"/>
              <a:t>mode, will appear during the </a:t>
            </a:r>
            <a:r>
              <a:rPr kumimoji="1" lang="en-US" altLang="zh-TW" dirty="0" smtClean="0"/>
              <a:t>onset </a:t>
            </a:r>
            <a:r>
              <a:rPr kumimoji="1" lang="en-US" altLang="zh-TW" dirty="0" smtClean="0"/>
              <a:t>of strong northeasterly winds.</a:t>
            </a:r>
          </a:p>
          <a:p>
            <a:r>
              <a:rPr kumimoji="1" lang="en-US" altLang="zh-TW" dirty="0" smtClean="0"/>
              <a:t>Surface currents north of 71.5</a:t>
            </a:r>
            <a:r>
              <a:rPr kumimoji="1" lang="en-US" altLang="zh-TW" baseline="30000" dirty="0" smtClean="0"/>
              <a:t>o</a:t>
            </a:r>
            <a:r>
              <a:rPr kumimoji="1" lang="en-US" altLang="zh-TW" dirty="0" smtClean="0"/>
              <a:t>N are weak </a:t>
            </a:r>
            <a:r>
              <a:rPr kumimoji="1" lang="en-US" altLang="zh-TW" dirty="0"/>
              <a:t>due to </a:t>
            </a:r>
            <a:r>
              <a:rPr kumimoji="1" lang="en-US" altLang="zh-TW" dirty="0" smtClean="0"/>
              <a:t>a weaker </a:t>
            </a:r>
            <a:r>
              <a:rPr kumimoji="1" lang="en-US" altLang="zh-TW" dirty="0" smtClean="0"/>
              <a:t>pressure </a:t>
            </a:r>
            <a:r>
              <a:rPr kumimoji="1" lang="en-US" altLang="zh-TW" dirty="0"/>
              <a:t>gradient </a:t>
            </a:r>
            <a:r>
              <a:rPr kumimoji="1" lang="en-US" altLang="zh-TW" dirty="0" smtClean="0"/>
              <a:t>force, and </a:t>
            </a:r>
            <a:r>
              <a:rPr kumimoji="1" lang="en-US" altLang="zh-TW" dirty="0" smtClean="0"/>
              <a:t>therefore behave </a:t>
            </a:r>
            <a:r>
              <a:rPr kumimoji="1" lang="en-US" altLang="zh-TW" dirty="0" smtClean="0"/>
              <a:t>as wind-driven Ekman currents. </a:t>
            </a:r>
            <a:r>
              <a:rPr kumimoji="1" lang="en-US" altLang="zh-TW" dirty="0"/>
              <a:t>S</a:t>
            </a:r>
            <a:r>
              <a:rPr kumimoji="1" lang="en-US" altLang="zh-TW" dirty="0" smtClean="0"/>
              <a:t>trong stratification traps wind stress in a shallow mixed layer, </a:t>
            </a:r>
            <a:r>
              <a:rPr kumimoji="1" lang="en-US" altLang="zh-TW" dirty="0" smtClean="0"/>
              <a:t>increasing </a:t>
            </a:r>
            <a:r>
              <a:rPr kumimoji="1" lang="en-US" altLang="zh-TW" dirty="0" smtClean="0"/>
              <a:t>influence of winds.  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3639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5703" y="217249"/>
            <a:ext cx="8229600" cy="753122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</a:rPr>
              <a:t>Concluding Remarks</a:t>
            </a:r>
            <a:endParaRPr lang="en-US" sz="7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739382" y="1181493"/>
            <a:ext cx="2815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Northeasterly winds, ~6 m s</a:t>
            </a:r>
            <a:r>
              <a:rPr lang="en-US" sz="3200" baseline="30000" dirty="0" smtClean="0">
                <a:solidFill>
                  <a:srgbClr val="FF0000"/>
                </a:solidFill>
              </a:rPr>
              <a:t>-1</a:t>
            </a:r>
            <a:endParaRPr lang="en-US" sz="3200" baseline="30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279" y="3736071"/>
            <a:ext cx="2255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Divergent mode</a:t>
            </a:r>
            <a:endParaRPr lang="en-US" sz="4000" b="1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1782" y="1212832"/>
            <a:ext cx="2936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Northeasterly winds, &gt; 6 m s</a:t>
            </a:r>
            <a:r>
              <a:rPr lang="en-US" sz="3200" baseline="30000" dirty="0" smtClean="0">
                <a:solidFill>
                  <a:srgbClr val="000000"/>
                </a:solidFill>
              </a:rPr>
              <a:t>-1</a:t>
            </a:r>
            <a:endParaRPr lang="en-US" sz="3200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6514" y="3736071"/>
            <a:ext cx="2058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Reversal</a:t>
            </a:r>
            <a:endParaRPr lang="en-US" sz="4000" b="1" baseline="30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331" y="811163"/>
            <a:ext cx="31017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Northeasterly winds, &lt; 6 m s</a:t>
            </a:r>
            <a:r>
              <a:rPr lang="en-US" sz="3200" baseline="30000" dirty="0" smtClean="0">
                <a:solidFill>
                  <a:srgbClr val="000000"/>
                </a:solidFill>
              </a:rPr>
              <a:t>-1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  <a:endParaRPr lang="en-US" sz="3200" baseline="30000" dirty="0" smtClean="0">
              <a:solidFill>
                <a:srgbClr val="000000"/>
              </a:solidFill>
            </a:endParaRPr>
          </a:p>
          <a:p>
            <a:r>
              <a:rPr lang="en-US" sz="3200" u="sng" dirty="0" smtClean="0">
                <a:solidFill>
                  <a:srgbClr val="000000"/>
                </a:solidFill>
              </a:rPr>
              <a:t>And other wind </a:t>
            </a:r>
            <a:r>
              <a:rPr lang="en-US" sz="3200" u="sng" dirty="0" smtClean="0">
                <a:solidFill>
                  <a:srgbClr val="000000"/>
                </a:solidFill>
              </a:rPr>
              <a:t>directions</a:t>
            </a:r>
            <a:r>
              <a:rPr lang="en-US" sz="3200" u="sng" dirty="0">
                <a:solidFill>
                  <a:srgbClr val="000000"/>
                </a:solidFill>
              </a:rPr>
              <a:t> </a:t>
            </a:r>
            <a:r>
              <a:rPr lang="en-US" sz="3200" u="sng" dirty="0" smtClean="0">
                <a:solidFill>
                  <a:srgbClr val="000000"/>
                </a:solidFill>
              </a:rPr>
              <a:t>and </a:t>
            </a:r>
            <a:r>
              <a:rPr lang="en-US" sz="3200" u="sng" dirty="0" smtClean="0">
                <a:solidFill>
                  <a:srgbClr val="000000"/>
                </a:solidFill>
              </a:rPr>
              <a:t>magnitudes</a:t>
            </a:r>
            <a:endParaRPr lang="en-US" sz="3200" u="sng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31" y="3736071"/>
            <a:ext cx="2255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NE currents</a:t>
            </a:r>
            <a:endParaRPr lang="en-US" sz="4000" b="1" baseline="30000" dirty="0">
              <a:solidFill>
                <a:srgbClr val="00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199310" y="3973379"/>
            <a:ext cx="1027721" cy="78898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6042821" y="3973379"/>
            <a:ext cx="1027721" cy="78898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295375" y="3365708"/>
            <a:ext cx="1846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smtClean="0">
                <a:solidFill>
                  <a:srgbClr val="7F7F7F"/>
                </a:solidFill>
              </a:rPr>
              <a:t>&lt; </a:t>
            </a:r>
            <a:r>
              <a:rPr lang="en-US" sz="2600" b="1" u="sng" dirty="0">
                <a:solidFill>
                  <a:srgbClr val="7F7F7F"/>
                </a:solidFill>
              </a:rPr>
              <a:t>~</a:t>
            </a:r>
            <a:r>
              <a:rPr lang="en-US" sz="2600" b="1" u="sng" dirty="0" smtClean="0">
                <a:solidFill>
                  <a:srgbClr val="7F7F7F"/>
                </a:solidFill>
              </a:rPr>
              <a:t>24 hours</a:t>
            </a:r>
            <a:endParaRPr lang="en-US" sz="2600" b="1" u="sng" dirty="0">
              <a:solidFill>
                <a:srgbClr val="7F7F7F"/>
              </a:solidFill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3413529" y="217249"/>
            <a:ext cx="0" cy="6504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70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116710"/>
            <a:ext cx="7772400" cy="1362075"/>
          </a:xfrm>
        </p:spPr>
        <p:txBody>
          <a:bodyPr>
            <a:normAutofit fontScale="90000"/>
          </a:bodyPr>
          <a:lstStyle/>
          <a:p>
            <a:r>
              <a:rPr kumimoji="1" lang="en-US" altLang="zh-TW" dirty="0" smtClean="0"/>
              <a:t>Why are regions north of 71.5</a:t>
            </a:r>
            <a:r>
              <a:rPr kumimoji="1" lang="en-US" altLang="zh-TW" baseline="30000" dirty="0" smtClean="0"/>
              <a:t>o</a:t>
            </a:r>
            <a:r>
              <a:rPr kumimoji="1" lang="en-US" altLang="zh-TW" dirty="0" smtClean="0"/>
              <a:t>N, east of Hanna Shoal so stratified?</a:t>
            </a:r>
            <a:endParaRPr kumimoji="1" lang="zh-TW" altLang="en-US" dirty="0"/>
          </a:p>
        </p:txBody>
      </p:sp>
      <p:pic>
        <p:nvPicPr>
          <p:cNvPr id="4" name="Picture 6" descr="pic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63" y="2134673"/>
            <a:ext cx="3173046" cy="4230728"/>
          </a:xfrm>
          <a:prstGeom prst="rect">
            <a:avLst/>
          </a:prstGeom>
        </p:spPr>
      </p:pic>
      <p:pic>
        <p:nvPicPr>
          <p:cNvPr id="5" name="Picture 4" descr="Screenshot_NormalAppImage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18"/>
            <a:ext cx="5862548" cy="527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ukchiMap_spall20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496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5715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Spall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et al 2014</a:t>
            </a:r>
          </a:p>
        </p:txBody>
      </p:sp>
      <p:sp>
        <p:nvSpPr>
          <p:cNvPr id="2" name="Oval 1"/>
          <p:cNvSpPr/>
          <p:nvPr/>
        </p:nvSpPr>
        <p:spPr>
          <a:xfrm>
            <a:off x="2472083" y="2743200"/>
            <a:ext cx="1676400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6487" y="1981200"/>
            <a:ext cx="685800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609600"/>
            <a:ext cx="9144000" cy="6192982"/>
            <a:chOff x="-9601200" y="665018"/>
            <a:chExt cx="9144000" cy="6192982"/>
          </a:xfrm>
        </p:grpSpPr>
        <p:pic>
          <p:nvPicPr>
            <p:cNvPr id="6" name="Picture 5" descr="ERS-2-altimet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01200" y="665018"/>
              <a:ext cx="9144000" cy="61929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8229600" y="1704201"/>
              <a:ext cx="1447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Alaska</a:t>
              </a:r>
              <a:endParaRPr lang="en-US" sz="3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4953000" y="2971800"/>
              <a:ext cx="1447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Russia</a:t>
              </a:r>
              <a:endParaRPr lang="en-US" sz="3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8610600" y="3402976"/>
              <a:ext cx="1371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Canada</a:t>
              </a:r>
              <a:endParaRPr lang="en-US" sz="30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7848600" y="4545361"/>
              <a:ext cx="1981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Greenland</a:t>
              </a:r>
              <a:endParaRPr lang="en-US" sz="3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8077200" y="6343245"/>
              <a:ext cx="3352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Peacock and </a:t>
              </a:r>
              <a:r>
                <a:rPr lang="en-US" sz="2400" dirty="0" err="1" smtClean="0"/>
                <a:t>Laxon</a:t>
              </a:r>
              <a:r>
                <a:rPr lang="en-US" sz="2400" dirty="0" smtClean="0"/>
                <a:t>, 2004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2362200" y="1241447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Higher</a:t>
              </a:r>
              <a:endParaRPr lang="en-US" sz="24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762000"/>
            <a:ext cx="9144000" cy="6192982"/>
            <a:chOff x="9906000" y="665019"/>
            <a:chExt cx="9144000" cy="6192982"/>
          </a:xfrm>
        </p:grpSpPr>
        <p:pic>
          <p:nvPicPr>
            <p:cNvPr id="7" name="Picture 6" descr="ERS-2-altimet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906000" y="665019"/>
              <a:ext cx="9144000" cy="619298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6306800" y="5530334"/>
              <a:ext cx="1447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Alaska</a:t>
              </a:r>
              <a:endParaRPr lang="en-US" sz="3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954000" y="4836757"/>
              <a:ext cx="1447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Russia</a:t>
              </a:r>
              <a:endParaRPr lang="en-US" sz="30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925800" y="2391458"/>
              <a:ext cx="1981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Greenland</a:t>
              </a:r>
              <a:endParaRPr lang="en-US" sz="3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068800" y="4111716"/>
              <a:ext cx="1371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Canada</a:t>
              </a:r>
              <a:endParaRPr lang="en-US" sz="3000" b="1" dirty="0"/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 flipV="1">
            <a:off x="6152073" y="5257800"/>
            <a:ext cx="0" cy="9144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19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Winds are important, too</a:t>
            </a:r>
          </a:p>
        </p:txBody>
      </p:sp>
      <p:pic>
        <p:nvPicPr>
          <p:cNvPr id="4" name="Picture 3" descr="ekman_curr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563"/>
            <a:ext cx="9144000" cy="5955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846" y="5587999"/>
            <a:ext cx="8401539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smtClean="0"/>
              <a:t>Cushman</a:t>
            </a:r>
            <a:r>
              <a:rPr lang="en-US" sz="2600" dirty="0"/>
              <a:t>-</a:t>
            </a:r>
            <a:r>
              <a:rPr lang="en-US" sz="2600" dirty="0" err="1"/>
              <a:t>Roisin</a:t>
            </a:r>
            <a:r>
              <a:rPr lang="en-US" sz="2600" dirty="0"/>
              <a:t> and </a:t>
            </a:r>
            <a:r>
              <a:rPr lang="en-US" sz="2600" dirty="0" err="1" smtClean="0"/>
              <a:t>Beckers</a:t>
            </a:r>
            <a:r>
              <a:rPr lang="en-US" sz="2600" dirty="0" smtClean="0"/>
              <a:t>, 2009, Introduction </a:t>
            </a:r>
            <a:r>
              <a:rPr lang="en-US" sz="2600" dirty="0"/>
              <a:t>to Geophysical Fluid </a:t>
            </a:r>
            <a:r>
              <a:rPr lang="en-US" sz="2600" dirty="0" smtClean="0"/>
              <a:t>Dynamics: Physical </a:t>
            </a:r>
            <a:r>
              <a:rPr lang="en-US" sz="2600" dirty="0"/>
              <a:t>and Numerical </a:t>
            </a:r>
            <a:r>
              <a:rPr lang="en-US" sz="2600" dirty="0" smtClean="0"/>
              <a:t>Aspects</a:t>
            </a:r>
            <a:endParaRPr lang="en-US" sz="2600" dirty="0"/>
          </a:p>
        </p:txBody>
      </p:sp>
      <p:sp>
        <p:nvSpPr>
          <p:cNvPr id="6" name="Oval 5"/>
          <p:cNvSpPr/>
          <p:nvPr/>
        </p:nvSpPr>
        <p:spPr>
          <a:xfrm>
            <a:off x="6486769" y="3790461"/>
            <a:ext cx="1455616" cy="30480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字方塊 2"/>
          <p:cNvSpPr txBox="1"/>
          <p:nvPr/>
        </p:nvSpPr>
        <p:spPr>
          <a:xfrm>
            <a:off x="3242793" y="1143000"/>
            <a:ext cx="5739068" cy="646331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3600" dirty="0" smtClean="0">
                <a:solidFill>
                  <a:srgbClr val="FF6600"/>
                </a:solidFill>
              </a:rPr>
              <a:t>Wind-driven Ekman currents</a:t>
            </a:r>
            <a:endParaRPr kumimoji="1" lang="zh-TW" alt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9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08410"/>
            <a:ext cx="8229600" cy="1143000"/>
          </a:xfrm>
        </p:spPr>
        <p:txBody>
          <a:bodyPr/>
          <a:lstStyle/>
          <a:p>
            <a:r>
              <a:rPr lang="en-US" dirty="0" smtClean="0"/>
              <a:t>Winds are important, too</a:t>
            </a:r>
            <a:endParaRPr lang="en-US" dirty="0"/>
          </a:p>
        </p:txBody>
      </p:sp>
      <p:pic>
        <p:nvPicPr>
          <p:cNvPr id="4" name="Picture 3" descr="wind_forc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047"/>
            <a:ext cx="9144000" cy="5062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804" y="5989389"/>
            <a:ext cx="630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Lentz and </a:t>
            </a:r>
            <a:r>
              <a:rPr lang="en-US" dirty="0" err="1"/>
              <a:t>Largier</a:t>
            </a:r>
            <a:r>
              <a:rPr lang="en-US" dirty="0"/>
              <a:t>, </a:t>
            </a:r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680426"/>
            <a:ext cx="3750772" cy="76966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1905000"/>
            <a:ext cx="1385552" cy="6157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/>
              <a:t>Winds</a:t>
            </a:r>
            <a:endParaRPr lang="en-US" sz="3400" b="1" dirty="0"/>
          </a:p>
        </p:txBody>
      </p:sp>
      <p:sp>
        <p:nvSpPr>
          <p:cNvPr id="8" name="Rectangle 7"/>
          <p:cNvSpPr/>
          <p:nvPr/>
        </p:nvSpPr>
        <p:spPr>
          <a:xfrm>
            <a:off x="1526673" y="2928722"/>
            <a:ext cx="4130997" cy="500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Upper mixed layer</a:t>
            </a:r>
            <a:endParaRPr lang="en-US" sz="2800" b="1" dirty="0"/>
          </a:p>
        </p:txBody>
      </p:sp>
      <p:sp>
        <p:nvSpPr>
          <p:cNvPr id="9" name="TextBox 2"/>
          <p:cNvSpPr txBox="1"/>
          <p:nvPr/>
        </p:nvSpPr>
        <p:spPr>
          <a:xfrm>
            <a:off x="9215710" y="5429304"/>
            <a:ext cx="6301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Lentz and </a:t>
            </a:r>
            <a:r>
              <a:rPr lang="en-US" dirty="0" err="1"/>
              <a:t>Largier</a:t>
            </a:r>
            <a:r>
              <a:rPr lang="en-US" dirty="0"/>
              <a:t>, 2006, The Influence of Wind Forcing on the Chesapeake Bay Buoyant Coastal Current, Journal of Physical Oceanography</a:t>
            </a:r>
          </a:p>
          <a:p>
            <a:endParaRPr 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094304" y="616111"/>
            <a:ext cx="6445050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3600" dirty="0" smtClean="0">
                <a:solidFill>
                  <a:srgbClr val="FF6600"/>
                </a:solidFill>
              </a:rPr>
              <a:t>Wind-driven Ekman currents modify coastal frontal structure </a:t>
            </a:r>
            <a:endParaRPr kumimoji="1" lang="zh-TW" alt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2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1795</Words>
  <Application>Microsoft Macintosh PowerPoint</Application>
  <PresentationFormat>On-screen Show (4:3)</PresentationFormat>
  <Paragraphs>267</Paragraphs>
  <Slides>68</Slides>
  <Notes>11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Surface Current Patterns in the Northeastern Chukchi Sea and Their Response to Wind Forcing</vt:lpstr>
      <vt:lpstr>Who am I</vt:lpstr>
      <vt:lpstr>Acknowledgement</vt:lpstr>
      <vt:lpstr>PowerPoint Presentation</vt:lpstr>
      <vt:lpstr>Outline</vt:lpstr>
      <vt:lpstr>Background of the Chukchi Sea circulation </vt:lpstr>
      <vt:lpstr>PowerPoint Presentation</vt:lpstr>
      <vt:lpstr>Winds are important, too</vt:lpstr>
      <vt:lpstr>Winds are important, too</vt:lpstr>
      <vt:lpstr>PowerPoint Presentation</vt:lpstr>
      <vt:lpstr>PowerPoint Presentation</vt:lpstr>
      <vt:lpstr>Two major forces influencing the Chukchi Sea circulation</vt:lpstr>
      <vt:lpstr>Why surface currents?</vt:lpstr>
      <vt:lpstr>Surface currents are related to our life</vt:lpstr>
      <vt:lpstr>For the Chukchi Sea</vt:lpstr>
      <vt:lpstr>How do we measure surface currents?</vt:lpstr>
      <vt:lpstr>PowerPoint Presentation</vt:lpstr>
      <vt:lpstr>A more accessible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is like you are shooting many, many pictures of the ocean</vt:lpstr>
      <vt:lpstr>Hippo in a haystack:  finding major circulation patterns</vt:lpstr>
      <vt:lpstr>Data and methods</vt:lpstr>
      <vt:lpstr>A demo of SOM analysis and a comparison with empirical function (EOF) analysis</vt:lpstr>
      <vt:lpstr>Given four standing waves</vt:lpstr>
      <vt:lpstr>Procedures of SOM</vt:lpstr>
      <vt:lpstr>Derived SOM patterns (the pattern number is meaningless in SOM)</vt:lpstr>
      <vt:lpstr>Time series of SOM patterns</vt:lpstr>
      <vt:lpstr>Traditional EOF analysis</vt:lpstr>
      <vt:lpstr>PowerPoint Presentation</vt:lpstr>
      <vt:lpstr>SOM vs EOF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not forget Stratification</vt:lpstr>
      <vt:lpstr>PowerPoint Presentation</vt:lpstr>
      <vt:lpstr>Two Hydrographic transects in September 2013</vt:lpstr>
      <vt:lpstr>PowerPoint Presentation</vt:lpstr>
      <vt:lpstr>PowerPoint Presentation</vt:lpstr>
      <vt:lpstr>PowerPoint Presentation</vt:lpstr>
      <vt:lpstr>How does the divergent mode develop? </vt:lpstr>
      <vt:lpstr>For upper layer (&lt; 10 m)</vt:lpstr>
      <vt:lpstr>A divergent mode case in 2011 observations</vt:lpstr>
      <vt:lpstr>PowerPoint Presentation</vt:lpstr>
      <vt:lpstr>PowerPoint Presentation</vt:lpstr>
      <vt:lpstr>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Mean circulation patterns of 2010 – 2014 observations</vt:lpstr>
      <vt:lpstr>PowerPoint Presentation</vt:lpstr>
      <vt:lpstr>PowerPoint Presentation</vt:lpstr>
      <vt:lpstr>summary</vt:lpstr>
      <vt:lpstr>PowerPoint Presentation</vt:lpstr>
      <vt:lpstr>Concluding Remarks</vt:lpstr>
      <vt:lpstr>Why are regions north of 71.5oN, east of Hanna Shoal so stratified?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Current Patterns in the Northeastern Chukchi Sea and Their Response to Wind Forcing</dc:title>
  <dc:creator>Ying-Chih Fang</dc:creator>
  <cp:lastModifiedBy>Ying-Chih Fang</cp:lastModifiedBy>
  <cp:revision>551</cp:revision>
  <dcterms:created xsi:type="dcterms:W3CDTF">2017-02-15T18:43:34Z</dcterms:created>
  <dcterms:modified xsi:type="dcterms:W3CDTF">2017-02-28T20:38:51Z</dcterms:modified>
</cp:coreProperties>
</file>