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71" r:id="rId3"/>
    <p:sldId id="258" r:id="rId4"/>
    <p:sldId id="260" r:id="rId5"/>
    <p:sldId id="270" r:id="rId6"/>
    <p:sldId id="286" r:id="rId7"/>
    <p:sldId id="287" r:id="rId8"/>
    <p:sldId id="282" r:id="rId9"/>
    <p:sldId id="267" r:id="rId10"/>
    <p:sldId id="263" r:id="rId11"/>
    <p:sldId id="266" r:id="rId12"/>
    <p:sldId id="28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9" autoAdjust="0"/>
    <p:restoredTop sz="97956" autoAdjust="0"/>
  </p:normalViewPr>
  <p:slideViewPr>
    <p:cSldViewPr snapToObjects="1" showGuides="1">
      <p:cViewPr>
        <p:scale>
          <a:sx n="90" d="100"/>
          <a:sy n="90" d="100"/>
        </p:scale>
        <p:origin x="-2240" y="-360"/>
      </p:cViewPr>
      <p:guideLst>
        <p:guide orient="horz" pos="2246"/>
        <p:guide pos="4437"/>
      </p:guideLst>
    </p:cSldViewPr>
  </p:slid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DBE86F-AEB1-F846-8CBE-8B6657DFBECE}" type="datetimeFigureOut">
              <a:rPr lang="en-US" smtClean="0"/>
              <a:t>2/25/16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11C15-B4C5-7449-8697-5A27BEABDE34}" type="slidenum">
              <a:rPr lang="en-US" smtClean="0"/>
              <a:t>‹#›</a:t>
            </a:fld>
            <a:endParaRPr lang="en-US"/>
          </a:p>
        </p:txBody>
      </p:sp>
    </p:spTree>
    <p:extLst>
      <p:ext uri="{BB962C8B-B14F-4D97-AF65-F5344CB8AC3E}">
        <p14:creationId xmlns:p14="http://schemas.microsoft.com/office/powerpoint/2010/main" val="30934402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Good</a:t>
            </a:r>
            <a:r>
              <a:rPr lang="en-US" b="0" baseline="0" dirty="0" smtClean="0"/>
              <a:t> morning, this research is part of the BOEM-funded program, Chukchi Sea offshore Monitoring in Drilling Area, as known as COMIDA. We again appreciate BOEM for providing the funding.</a:t>
            </a:r>
            <a:endParaRPr lang="en-US" b="0" dirty="0"/>
          </a:p>
        </p:txBody>
      </p:sp>
      <p:sp>
        <p:nvSpPr>
          <p:cNvPr id="4" name="Slide Number Placeholder 3"/>
          <p:cNvSpPr>
            <a:spLocks noGrp="1"/>
          </p:cNvSpPr>
          <p:nvPr>
            <p:ph type="sldNum" sz="quarter" idx="10"/>
          </p:nvPr>
        </p:nvSpPr>
        <p:spPr/>
        <p:txBody>
          <a:bodyPr/>
          <a:lstStyle/>
          <a:p>
            <a:fld id="{F1F11C15-B4C5-7449-8697-5A27BEABDE34}" type="slidenum">
              <a:rPr lang="en-US" smtClean="0"/>
              <a:t>1</a:t>
            </a:fld>
            <a:endParaRPr lang="en-US"/>
          </a:p>
        </p:txBody>
      </p:sp>
    </p:spTree>
    <p:extLst>
      <p:ext uri="{BB962C8B-B14F-4D97-AF65-F5344CB8AC3E}">
        <p14:creationId xmlns:p14="http://schemas.microsoft.com/office/powerpoint/2010/main" val="1736574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So I checked the </a:t>
            </a:r>
            <a:r>
              <a:rPr lang="en-US" b="0" baseline="0" dirty="0" err="1" smtClean="0"/>
              <a:t>microcat</a:t>
            </a:r>
            <a:r>
              <a:rPr lang="en-US" b="0" baseline="0" dirty="0" smtClean="0"/>
              <a:t> data again, but this time I chose </a:t>
            </a:r>
            <a:r>
              <a:rPr lang="en-US" b="0" baseline="0" dirty="0" err="1" smtClean="0"/>
              <a:t>microcat</a:t>
            </a:r>
            <a:r>
              <a:rPr lang="en-US" b="0" baseline="0" dirty="0" smtClean="0"/>
              <a:t> data at NW60 and NE60 in the first deployment period. Because it has best visualization. I plotted data in the T-S </a:t>
            </a:r>
            <a:r>
              <a:rPr lang="en-US" b="0" baseline="0" dirty="0" err="1" smtClean="0"/>
              <a:t>domian</a:t>
            </a:r>
            <a:r>
              <a:rPr lang="en-US" b="0" baseline="0" dirty="0" smtClean="0"/>
              <a:t> and color coded as function of time. So you see, after January, bottom water starts to get coder and saltier, this is during the process of forming winter water. However, on the eastern side, after January, the bottom water is getting warmer and fresher. This is very interesting! Similar patterns are also seen at the eastern </a:t>
            </a:r>
            <a:r>
              <a:rPr lang="en-US" b="0" baseline="0" dirty="0" err="1" smtClean="0"/>
              <a:t>moorings.We</a:t>
            </a:r>
            <a:r>
              <a:rPr lang="en-US" b="0" baseline="0" dirty="0" smtClean="0"/>
              <a:t> think this type water is the cause why we have this density gradient on the eastern side of Hanna Shoal.  </a:t>
            </a:r>
          </a:p>
        </p:txBody>
      </p:sp>
      <p:sp>
        <p:nvSpPr>
          <p:cNvPr id="4" name="Slide Number Placeholder 3"/>
          <p:cNvSpPr>
            <a:spLocks noGrp="1"/>
          </p:cNvSpPr>
          <p:nvPr>
            <p:ph type="sldNum" sz="quarter" idx="10"/>
          </p:nvPr>
        </p:nvSpPr>
        <p:spPr/>
        <p:txBody>
          <a:bodyPr/>
          <a:lstStyle/>
          <a:p>
            <a:fld id="{F1F11C15-B4C5-7449-8697-5A27BEABDE34}" type="slidenum">
              <a:rPr lang="en-US" smtClean="0"/>
              <a:t>11</a:t>
            </a:fld>
            <a:endParaRPr lang="en-US"/>
          </a:p>
        </p:txBody>
      </p:sp>
    </p:spTree>
    <p:extLst>
      <p:ext uri="{BB962C8B-B14F-4D97-AF65-F5344CB8AC3E}">
        <p14:creationId xmlns:p14="http://schemas.microsoft.com/office/powerpoint/2010/main" val="2213685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11C15-B4C5-7449-8697-5A27BEABDE34}" type="slidenum">
              <a:rPr lang="en-US" smtClean="0"/>
              <a:t>12</a:t>
            </a:fld>
            <a:endParaRPr lang="en-US"/>
          </a:p>
        </p:txBody>
      </p:sp>
    </p:spTree>
    <p:extLst>
      <p:ext uri="{BB962C8B-B14F-4D97-AF65-F5344CB8AC3E}">
        <p14:creationId xmlns:p14="http://schemas.microsoft.com/office/powerpoint/2010/main" val="104328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This</a:t>
            </a:r>
            <a:r>
              <a:rPr lang="en-US" sz="1200" b="0" baseline="0" dirty="0" smtClean="0"/>
              <a:t> picture is based on numerical model output. The white lines in the figure are the flow streamlines. This picture tells us as the inflow from Bering Straight comes into the Chukchi Sea Shelf, the flow will be topographically steered by local bathymetric features, and will be split into three major branches. One goes to the west, and exits the shelf through Herald Canyon, the other branch flow following the Alaskan coast as Alaskan Coast current and exit the shelf through Barrow Canyon.</a:t>
            </a:r>
          </a:p>
          <a:p>
            <a:r>
              <a:rPr lang="en-US" sz="1200" b="0" baseline="0" dirty="0" smtClean="0"/>
              <a:t>The third branch goes to the north and as it encounters Hanna Shoal, it is steered and behave as a clockwise-like circulation around the Shoal. However, due to sparse measurements, this picture is yet to be validated.   </a:t>
            </a:r>
            <a:endParaRPr lang="en-US" sz="1200" b="0" dirty="0"/>
          </a:p>
        </p:txBody>
      </p:sp>
      <p:sp>
        <p:nvSpPr>
          <p:cNvPr id="4" name="Slide Number Placeholder 3"/>
          <p:cNvSpPr>
            <a:spLocks noGrp="1"/>
          </p:cNvSpPr>
          <p:nvPr>
            <p:ph type="sldNum" sz="quarter" idx="10"/>
          </p:nvPr>
        </p:nvSpPr>
        <p:spPr/>
        <p:txBody>
          <a:bodyPr/>
          <a:lstStyle/>
          <a:p>
            <a:fld id="{F1F11C15-B4C5-7449-8697-5A27BEABDE34}" type="slidenum">
              <a:rPr lang="en-US" smtClean="0"/>
              <a:t>2</a:t>
            </a:fld>
            <a:endParaRPr lang="en-US"/>
          </a:p>
        </p:txBody>
      </p:sp>
    </p:spTree>
    <p:extLst>
      <p:ext uri="{BB962C8B-B14F-4D97-AF65-F5344CB8AC3E}">
        <p14:creationId xmlns:p14="http://schemas.microsoft.com/office/powerpoint/2010/main" val="146982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a:t>
            </a:r>
            <a:r>
              <a:rPr lang="en-US" b="0" baseline="0" dirty="0" smtClean="0"/>
              <a:t> used two summertime cruises to deploy six moorings around Hanna Shoal, Three were on the northwestern side, and three on the northeastern side. They were deployed along the 40, 50, and 60 m isobath.  For convenience, we nominate mooring based on their location and local water depth. Therefore, for mooring at the northeast side and located as 40 m isobath, we called it NE40. Therefore, NE50, NE60.., etc. However, due to thick ice and tight ship schedule, we were not able to recover the mooring NW60. We believe it was still there.  The cross sign shown here is the grid point for local wind derived from North America Regional Analysis product. We also present two CTD transect, and for simplicity, I will call them as West and east transect. The reason for showing this is to provide an idea of local stratification, and we will show stratification is important for the circulation around Hanna Shoal. </a:t>
            </a:r>
            <a:endParaRPr lang="en-US" b="0" dirty="0" smtClean="0"/>
          </a:p>
        </p:txBody>
      </p:sp>
      <p:sp>
        <p:nvSpPr>
          <p:cNvPr id="4" name="Slide Number Placeholder 3"/>
          <p:cNvSpPr>
            <a:spLocks noGrp="1"/>
          </p:cNvSpPr>
          <p:nvPr>
            <p:ph type="sldNum" sz="quarter" idx="10"/>
          </p:nvPr>
        </p:nvSpPr>
        <p:spPr/>
        <p:txBody>
          <a:bodyPr/>
          <a:lstStyle/>
          <a:p>
            <a:fld id="{F1F11C15-B4C5-7449-8697-5A27BEABDE34}" type="slidenum">
              <a:rPr lang="en-US" smtClean="0"/>
              <a:t>3</a:t>
            </a:fld>
            <a:endParaRPr lang="en-US"/>
          </a:p>
        </p:txBody>
      </p:sp>
    </p:spTree>
    <p:extLst>
      <p:ext uri="{BB962C8B-B14F-4D97-AF65-F5344CB8AC3E}">
        <p14:creationId xmlns:p14="http://schemas.microsoft.com/office/powerpoint/2010/main" val="352995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Here</a:t>
            </a:r>
            <a:r>
              <a:rPr lang="en-US" b="0" baseline="0" dirty="0" smtClean="0"/>
              <a:t> is the mooring design, at each site we have a bottom mounted upward looking ADCP and a </a:t>
            </a:r>
            <a:r>
              <a:rPr lang="en-US" b="0" baseline="0" dirty="0" err="1" smtClean="0"/>
              <a:t>microcat</a:t>
            </a:r>
            <a:r>
              <a:rPr lang="en-US" b="0" baseline="0" dirty="0" smtClean="0"/>
              <a:t> sensor. During the first deployment, there was also an </a:t>
            </a:r>
            <a:r>
              <a:rPr lang="en-US" b="0" baseline="0" dirty="0" err="1" smtClean="0"/>
              <a:t>Iscat</a:t>
            </a:r>
            <a:r>
              <a:rPr lang="en-US" b="0" baseline="0" dirty="0" smtClean="0"/>
              <a:t> sensor at 25 m depth and 32 m depth at NE50 and NE60. You can think </a:t>
            </a:r>
            <a:r>
              <a:rPr lang="en-US" b="0" baseline="0" dirty="0" err="1" smtClean="0"/>
              <a:t>Iscat</a:t>
            </a:r>
            <a:r>
              <a:rPr lang="en-US" b="0" baseline="0" dirty="0" smtClean="0"/>
              <a:t> is a </a:t>
            </a:r>
            <a:r>
              <a:rPr lang="en-US" b="0" baseline="0" dirty="0" err="1" smtClean="0"/>
              <a:t>microcat</a:t>
            </a:r>
            <a:r>
              <a:rPr lang="en-US" b="0" baseline="0" dirty="0" smtClean="0"/>
              <a:t> but with ice avoiding ability.</a:t>
            </a:r>
            <a:endParaRPr lang="en-US" b="0" dirty="0"/>
          </a:p>
        </p:txBody>
      </p:sp>
      <p:sp>
        <p:nvSpPr>
          <p:cNvPr id="4" name="Slide Number Placeholder 3"/>
          <p:cNvSpPr>
            <a:spLocks noGrp="1"/>
          </p:cNvSpPr>
          <p:nvPr>
            <p:ph type="sldNum" sz="quarter" idx="10"/>
          </p:nvPr>
        </p:nvSpPr>
        <p:spPr/>
        <p:txBody>
          <a:bodyPr/>
          <a:lstStyle/>
          <a:p>
            <a:fld id="{F1F11C15-B4C5-7449-8697-5A27BEABDE34}" type="slidenum">
              <a:rPr lang="en-US" smtClean="0"/>
              <a:t>4</a:t>
            </a:fld>
            <a:endParaRPr lang="en-US"/>
          </a:p>
        </p:txBody>
      </p:sp>
    </p:spTree>
    <p:extLst>
      <p:ext uri="{BB962C8B-B14F-4D97-AF65-F5344CB8AC3E}">
        <p14:creationId xmlns:p14="http://schemas.microsoft.com/office/powerpoint/2010/main" val="1108971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It is interesting to</a:t>
            </a:r>
            <a:r>
              <a:rPr lang="en-US" b="0" baseline="0" dirty="0" smtClean="0"/>
              <a:t> know what the mean flow look like. So we compute the mean flow of 40-hour low passed current at each bin. This is an picture for period with partially ice-covered. The period is chosen from June to October. Here we can see that, at the western side of Hanna Shoal, the flow is relatively uniform and stronger. Interestingly, you can see that the flow is sheared and veers counterclockwise with depth on the eastern side, with southward bottom flow and flow tends to be westward at the upper part of the water column. We think and will show that, this is because there is a horizontal density gradient on the eastern side of the shoal, and this density gradient creates a vertical shear due to the thermal wind dynamics. Therefore, with thermal wind, </a:t>
            </a:r>
            <a:r>
              <a:rPr lang="en-US" altLang="zh-TW" b="0" baseline="0" dirty="0" smtClean="0"/>
              <a:t>if I move eastward on the eastern side of the shoal, </a:t>
            </a:r>
            <a:r>
              <a:rPr lang="en-US" b="0" baseline="0" dirty="0" smtClean="0"/>
              <a:t>I should expect a decreasing density or downward sloping </a:t>
            </a:r>
            <a:r>
              <a:rPr lang="en-US" b="0" baseline="0" dirty="0" err="1" smtClean="0"/>
              <a:t>isopycnal</a:t>
            </a:r>
            <a:r>
              <a:rPr lang="en-US" b="0" baseline="0" dirty="0" smtClean="0"/>
              <a:t>.</a:t>
            </a:r>
            <a:endParaRPr lang="en-US" b="0" dirty="0"/>
          </a:p>
        </p:txBody>
      </p:sp>
      <p:sp>
        <p:nvSpPr>
          <p:cNvPr id="4" name="Slide Number Placeholder 3"/>
          <p:cNvSpPr>
            <a:spLocks noGrp="1"/>
          </p:cNvSpPr>
          <p:nvPr>
            <p:ph type="sldNum" sz="quarter" idx="10"/>
          </p:nvPr>
        </p:nvSpPr>
        <p:spPr/>
        <p:txBody>
          <a:bodyPr/>
          <a:lstStyle/>
          <a:p>
            <a:fld id="{F1F11C15-B4C5-7449-8697-5A27BEABDE34}" type="slidenum">
              <a:rPr lang="en-US" smtClean="0"/>
              <a:t>5</a:t>
            </a:fld>
            <a:endParaRPr lang="en-US"/>
          </a:p>
        </p:txBody>
      </p:sp>
    </p:spTree>
    <p:extLst>
      <p:ext uri="{BB962C8B-B14F-4D97-AF65-F5344CB8AC3E}">
        <p14:creationId xmlns:p14="http://schemas.microsoft.com/office/powerpoint/2010/main" val="307773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Because</a:t>
            </a:r>
            <a:r>
              <a:rPr kumimoji="1" lang="en-US" altLang="zh-TW" baseline="0" dirty="0" smtClean="0"/>
              <a:t> this is a very shallow shelf, we have to consider the influence of wind and ice as well. So we compute similar pattern for the period that the shelf is fully ice covered. The period is between December and April. Now the picture is a little different, that the flow is weaker, but still relatively uniform on the western side. At upper part of the water column the flow is deflected to the north, but foe deeper depth the flow is mostly to the east. On the other hand, at the upper part of water column, you can see there is a clear enhanced westward flow on the eastern side of Hanna Shoal, as it becomes weaker at deeper depths. This different response at both sides somehow tells me, we have density gradient on the eastern side. The physics can be explained as following, </a:t>
            </a:r>
          </a:p>
          <a:p>
            <a:r>
              <a:rPr kumimoji="1" lang="en-US" altLang="zh-TW" baseline="0" dirty="0" smtClean="0"/>
              <a:t>First we talk about the flow on the eastern side of Hanna Shoal, Since the winter northeasterly wind blows, it started to push water to the north and create a pressure gradient at the north, this pressure gradient maintain this westward current on the top, however, because we have a density gradient below, there it induces vertical shear, the shear weaken the mean flow and therefore prevent bottom stress from becoming large to balance the surface pressure gradient, this is why we see strong current on the eastern side. On the western side, this density gradient is weaker so the vertical shear is muss less, so the bottom stress can be established and balance the imposing pressure gradient. So can we see this density gradient?</a:t>
            </a:r>
          </a:p>
        </p:txBody>
      </p:sp>
      <p:sp>
        <p:nvSpPr>
          <p:cNvPr id="4" name="投影片編號版面配置區 3"/>
          <p:cNvSpPr>
            <a:spLocks noGrp="1"/>
          </p:cNvSpPr>
          <p:nvPr>
            <p:ph type="sldNum" sz="quarter" idx="10"/>
          </p:nvPr>
        </p:nvSpPr>
        <p:spPr/>
        <p:txBody>
          <a:bodyPr/>
          <a:lstStyle/>
          <a:p>
            <a:fld id="{F1F11C15-B4C5-7449-8697-5A27BEABDE34}" type="slidenum">
              <a:rPr lang="en-US" smtClean="0"/>
              <a:t>6</a:t>
            </a:fld>
            <a:endParaRPr lang="en-US"/>
          </a:p>
        </p:txBody>
      </p:sp>
    </p:spTree>
    <p:extLst>
      <p:ext uri="{BB962C8B-B14F-4D97-AF65-F5344CB8AC3E}">
        <p14:creationId xmlns:p14="http://schemas.microsoft.com/office/powerpoint/2010/main" val="1177851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two CTD transect I just mentioned. My left hand side is the west transect,</a:t>
            </a:r>
            <a:r>
              <a:rPr lang="en-US" baseline="0" dirty="0" smtClean="0"/>
              <a:t> and the east transect is on my right. The upper panel is temperature and lower panel is for salinity. We are facing to the north. The white contour lines is density. Here I want to point out this 26 </a:t>
            </a:r>
            <a:r>
              <a:rPr lang="en-US" baseline="0" dirty="0" err="1" smtClean="0"/>
              <a:t>isopycnal</a:t>
            </a:r>
            <a:r>
              <a:rPr lang="en-US" baseline="0" dirty="0" smtClean="0"/>
              <a:t>. On the west, this </a:t>
            </a:r>
            <a:r>
              <a:rPr lang="en-US" baseline="0" dirty="0" err="1" smtClean="0"/>
              <a:t>isopyncal</a:t>
            </a:r>
            <a:r>
              <a:rPr lang="en-US" baseline="0" dirty="0" smtClean="0"/>
              <a:t> is just gently sloping, but on the eastern side, this </a:t>
            </a:r>
            <a:r>
              <a:rPr lang="en-US" baseline="0" dirty="0" err="1" smtClean="0"/>
              <a:t>isopycnal</a:t>
            </a:r>
            <a:r>
              <a:rPr lang="en-US" baseline="0" dirty="0" smtClean="0"/>
              <a:t> is downward sloping, which means you will have smaller density if move eastward. These two transect were taken in August 2012. We can not loudly say this is the general picture. We then use two </a:t>
            </a:r>
            <a:r>
              <a:rPr lang="en-US" baseline="0" dirty="0" err="1" smtClean="0"/>
              <a:t>microcat</a:t>
            </a:r>
            <a:r>
              <a:rPr lang="en-US" baseline="0" dirty="0" smtClean="0"/>
              <a:t> sensors on NE50 to have an idea what </a:t>
            </a:r>
            <a:r>
              <a:rPr lang="en-US" baseline="0" dirty="0" err="1" smtClean="0"/>
              <a:t>stratifiation</a:t>
            </a:r>
            <a:r>
              <a:rPr lang="en-US" baseline="0" dirty="0" smtClean="0"/>
              <a:t> look like in a year.  </a:t>
            </a:r>
            <a:endParaRPr lang="en-US" dirty="0"/>
          </a:p>
        </p:txBody>
      </p:sp>
      <p:sp>
        <p:nvSpPr>
          <p:cNvPr id="4" name="Slide Number Placeholder 3"/>
          <p:cNvSpPr>
            <a:spLocks noGrp="1"/>
          </p:cNvSpPr>
          <p:nvPr>
            <p:ph type="sldNum" sz="quarter" idx="10"/>
          </p:nvPr>
        </p:nvSpPr>
        <p:spPr/>
        <p:txBody>
          <a:bodyPr/>
          <a:lstStyle/>
          <a:p>
            <a:fld id="{F1F11C15-B4C5-7449-8697-5A27BEABDE34}" type="slidenum">
              <a:rPr lang="en-US" smtClean="0"/>
              <a:t>8</a:t>
            </a:fld>
            <a:endParaRPr lang="en-US"/>
          </a:p>
        </p:txBody>
      </p:sp>
    </p:spTree>
    <p:extLst>
      <p:ext uri="{BB962C8B-B14F-4D97-AF65-F5344CB8AC3E}">
        <p14:creationId xmlns:p14="http://schemas.microsoft.com/office/powerpoint/2010/main" val="288800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Here is the time series of </a:t>
            </a:r>
            <a:r>
              <a:rPr lang="en-US" b="0" dirty="0" err="1" smtClean="0"/>
              <a:t>Iscat</a:t>
            </a:r>
            <a:r>
              <a:rPr lang="en-US" b="0" dirty="0" smtClean="0"/>
              <a:t> at 25 m depth and </a:t>
            </a:r>
            <a:r>
              <a:rPr lang="en-US" b="0" dirty="0" err="1" smtClean="0"/>
              <a:t>microcat</a:t>
            </a:r>
            <a:r>
              <a:rPr lang="en-US" b="0" dirty="0" smtClean="0"/>
              <a:t> at the bottom.</a:t>
            </a:r>
            <a:r>
              <a:rPr lang="en-US" b="0" baseline="0" dirty="0" smtClean="0"/>
              <a:t> The upper panel is for temperature, the central one is for salinity and bottom one is for density. The blue line is measurement at 25 m depth, and red line is close to bottom.  From this picture, we see that there is a freshening event at 25 m depth after November, and we </a:t>
            </a:r>
            <a:r>
              <a:rPr lang="en-US" b="0" baseline="0" dirty="0" err="1" smtClean="0"/>
              <a:t>alsee</a:t>
            </a:r>
            <a:r>
              <a:rPr lang="en-US" b="0" baseline="0" dirty="0" smtClean="0"/>
              <a:t> bottom warming and freshening after December, we also see high frequency signals, I can tell you this is internal waves. From density, we can see that at 25 m depth, the density is is less than 26, this further indicates a downward sloping </a:t>
            </a:r>
            <a:r>
              <a:rPr lang="en-US" b="0" baseline="0" dirty="0" err="1" smtClean="0"/>
              <a:t>isopycnal</a:t>
            </a:r>
            <a:r>
              <a:rPr lang="en-US" b="0" baseline="0" dirty="0" smtClean="0"/>
              <a:t> on the eastern side of Hanna Shoal. Then I want to figure out why we have this bottom warming and freshening. </a:t>
            </a:r>
            <a:endParaRPr lang="en-US" b="0" dirty="0"/>
          </a:p>
        </p:txBody>
      </p:sp>
      <p:sp>
        <p:nvSpPr>
          <p:cNvPr id="4" name="Slide Number Placeholder 3"/>
          <p:cNvSpPr>
            <a:spLocks noGrp="1"/>
          </p:cNvSpPr>
          <p:nvPr>
            <p:ph type="sldNum" sz="quarter" idx="10"/>
          </p:nvPr>
        </p:nvSpPr>
        <p:spPr/>
        <p:txBody>
          <a:bodyPr/>
          <a:lstStyle/>
          <a:p>
            <a:fld id="{F1F11C15-B4C5-7449-8697-5A27BEABDE34}" type="slidenum">
              <a:rPr lang="en-US" smtClean="0"/>
              <a:t>9</a:t>
            </a:fld>
            <a:endParaRPr lang="en-US"/>
          </a:p>
        </p:txBody>
      </p:sp>
    </p:spTree>
    <p:extLst>
      <p:ext uri="{BB962C8B-B14F-4D97-AF65-F5344CB8AC3E}">
        <p14:creationId xmlns:p14="http://schemas.microsoft.com/office/powerpoint/2010/main" val="420211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 check bottom </a:t>
            </a:r>
            <a:r>
              <a:rPr lang="en-US" b="0" dirty="0" err="1" smtClean="0"/>
              <a:t>microcat</a:t>
            </a:r>
            <a:r>
              <a:rPr lang="en-US" b="0" dirty="0" smtClean="0"/>
              <a:t> from NW50 and NE50, for representatives</a:t>
            </a:r>
            <a:r>
              <a:rPr lang="en-US" b="0" baseline="0" dirty="0" smtClean="0"/>
              <a:t> as west side and east side. Interestingly, when bottom water reached the freezing point after December, it is still warmer on the eastern side. This is weird.  </a:t>
            </a: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F1F11C15-B4C5-7449-8697-5A27BEABDE34}" type="slidenum">
              <a:rPr lang="en-US" smtClean="0"/>
              <a:t>10</a:t>
            </a:fld>
            <a:endParaRPr lang="en-US"/>
          </a:p>
        </p:txBody>
      </p:sp>
    </p:spTree>
    <p:extLst>
      <p:ext uri="{BB962C8B-B14F-4D97-AF65-F5344CB8AC3E}">
        <p14:creationId xmlns:p14="http://schemas.microsoft.com/office/powerpoint/2010/main" val="1767028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53A984-2CE3-3D41-A8C0-57D49D3BF271}"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180919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3A984-2CE3-3D41-A8C0-57D49D3BF271}"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54508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3A984-2CE3-3D41-A8C0-57D49D3BF271}"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272870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3A984-2CE3-3D41-A8C0-57D49D3BF271}"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2901845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53A984-2CE3-3D41-A8C0-57D49D3BF271}"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111021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53A984-2CE3-3D41-A8C0-57D49D3BF271}" type="datetimeFigureOut">
              <a:rPr lang="en-US" smtClean="0"/>
              <a:t>2/25/16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330809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53A984-2CE3-3D41-A8C0-57D49D3BF271}" type="datetimeFigureOut">
              <a:rPr lang="en-US" smtClean="0"/>
              <a:t>2/25/16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2687637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53A984-2CE3-3D41-A8C0-57D49D3BF271}" type="datetimeFigureOut">
              <a:rPr lang="en-US" smtClean="0"/>
              <a:t>2/25/16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43236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3A984-2CE3-3D41-A8C0-57D49D3BF271}" type="datetimeFigureOut">
              <a:rPr lang="en-US" smtClean="0"/>
              <a:t>2/25/16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67838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3A984-2CE3-3D41-A8C0-57D49D3BF271}" type="datetimeFigureOut">
              <a:rPr lang="en-US" smtClean="0"/>
              <a:t>2/25/16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1329683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3A984-2CE3-3D41-A8C0-57D49D3BF271}" type="datetimeFigureOut">
              <a:rPr lang="en-US" smtClean="0"/>
              <a:t>2/25/16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F4EC-846F-C549-807B-193C915C9EE1}" type="slidenum">
              <a:rPr lang="en-US" smtClean="0"/>
              <a:t>‹#›</a:t>
            </a:fld>
            <a:endParaRPr lang="en-US"/>
          </a:p>
        </p:txBody>
      </p:sp>
    </p:spTree>
    <p:extLst>
      <p:ext uri="{BB962C8B-B14F-4D97-AF65-F5344CB8AC3E}">
        <p14:creationId xmlns:p14="http://schemas.microsoft.com/office/powerpoint/2010/main" val="38772488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3A984-2CE3-3D41-A8C0-57D49D3BF271}" type="datetimeFigureOut">
              <a:rPr lang="en-US" smtClean="0"/>
              <a:t>2/25/16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0F4EC-846F-C549-807B-193C915C9EE1}" type="slidenum">
              <a:rPr lang="en-US" smtClean="0"/>
              <a:t>‹#›</a:t>
            </a:fld>
            <a:endParaRPr lang="en-US"/>
          </a:p>
        </p:txBody>
      </p:sp>
    </p:spTree>
    <p:extLst>
      <p:ext uri="{BB962C8B-B14F-4D97-AF65-F5344CB8AC3E}">
        <p14:creationId xmlns:p14="http://schemas.microsoft.com/office/powerpoint/2010/main" val="175493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2.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1.png"/><Relationship Id="rId1" Type="http://schemas.openxmlformats.org/officeDocument/2006/relationships/tags" Target="../tags/tag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143.jp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75480" y="-56610"/>
            <a:ext cx="9294960" cy="6971220"/>
          </a:xfrm>
          <a:prstGeom prst="rect">
            <a:avLst/>
          </a:prstGeom>
        </p:spPr>
      </p:pic>
      <p:sp>
        <p:nvSpPr>
          <p:cNvPr id="2" name="Title 1"/>
          <p:cNvSpPr>
            <a:spLocks noGrp="1"/>
          </p:cNvSpPr>
          <p:nvPr>
            <p:ph type="ctrTitle"/>
          </p:nvPr>
        </p:nvSpPr>
        <p:spPr>
          <a:xfrm>
            <a:off x="1" y="383665"/>
            <a:ext cx="9144000" cy="2568525"/>
          </a:xfrm>
        </p:spPr>
        <p:txBody>
          <a:bodyPr>
            <a:noAutofit/>
          </a:bodyPr>
          <a:lstStyle/>
          <a:p>
            <a:r>
              <a:rPr lang="en-US" b="1" dirty="0" smtClean="0">
                <a:latin typeface="Arial"/>
                <a:cs typeface="Arial"/>
              </a:rPr>
              <a:t>The Circulation Structure Around Hanna Shoal on the Northeastern Chukchi Sea Shelf</a:t>
            </a:r>
            <a:r>
              <a:rPr lang="en-US" b="1" dirty="0" smtClean="0">
                <a:effectLst/>
                <a:latin typeface="Arial"/>
                <a:cs typeface="Arial"/>
              </a:rPr>
              <a:t> </a:t>
            </a:r>
            <a:endParaRPr lang="en-US" b="1" dirty="0">
              <a:latin typeface="Arial"/>
              <a:cs typeface="Arial"/>
            </a:endParaRPr>
          </a:p>
        </p:txBody>
      </p:sp>
      <p:sp>
        <p:nvSpPr>
          <p:cNvPr id="3" name="Subtitle 2"/>
          <p:cNvSpPr>
            <a:spLocks noGrp="1"/>
          </p:cNvSpPr>
          <p:nvPr>
            <p:ph type="subTitle" idx="1"/>
          </p:nvPr>
        </p:nvSpPr>
        <p:spPr>
          <a:xfrm>
            <a:off x="0" y="3886200"/>
            <a:ext cx="9143999" cy="1752600"/>
          </a:xfrm>
        </p:spPr>
        <p:txBody>
          <a:bodyPr/>
          <a:lstStyle/>
          <a:p>
            <a:r>
              <a:rPr lang="en-US" dirty="0" smtClean="0">
                <a:solidFill>
                  <a:schemeClr val="tx1"/>
                </a:solidFill>
              </a:rPr>
              <a:t>Ying-Chih Fang, Thomas </a:t>
            </a:r>
            <a:r>
              <a:rPr lang="en-US" dirty="0" err="1" smtClean="0">
                <a:solidFill>
                  <a:schemeClr val="tx1"/>
                </a:solidFill>
              </a:rPr>
              <a:t>Weingartner</a:t>
            </a:r>
            <a:r>
              <a:rPr lang="en-US" dirty="0" smtClean="0">
                <a:solidFill>
                  <a:schemeClr val="tx1"/>
                </a:solidFill>
              </a:rPr>
              <a:t>, </a:t>
            </a:r>
          </a:p>
          <a:p>
            <a:r>
              <a:rPr lang="en-US" dirty="0" smtClean="0">
                <a:solidFill>
                  <a:schemeClr val="tx1"/>
                </a:solidFill>
              </a:rPr>
              <a:t>Rachel Potter, Chase </a:t>
            </a:r>
            <a:r>
              <a:rPr lang="en-US" dirty="0" err="1" smtClean="0">
                <a:solidFill>
                  <a:schemeClr val="tx1"/>
                </a:solidFill>
              </a:rPr>
              <a:t>Stoudt</a:t>
            </a:r>
            <a:r>
              <a:rPr lang="en-US" dirty="0" smtClean="0">
                <a:solidFill>
                  <a:schemeClr val="tx1"/>
                </a:solidFill>
              </a:rPr>
              <a:t> and Elizabeth Dobbins</a:t>
            </a:r>
          </a:p>
          <a:p>
            <a:r>
              <a:rPr lang="en-US" sz="1800" b="1" i="1" dirty="0" smtClean="0">
                <a:solidFill>
                  <a:srgbClr val="3366FF"/>
                </a:solidFill>
              </a:rPr>
              <a:t>School of Fisheries and Ocean Sciences, University of Alaska, Fairbanks, Alaska, U.S.A</a:t>
            </a:r>
            <a:endParaRPr lang="en-US" sz="1800" b="1" i="1" dirty="0">
              <a:solidFill>
                <a:srgbClr val="3366FF"/>
              </a:solidFill>
            </a:endParaRPr>
          </a:p>
        </p:txBody>
      </p:sp>
      <p:pic>
        <p:nvPicPr>
          <p:cNvPr id="6" name="Picture 5" descr="BOEM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846" y="5787934"/>
            <a:ext cx="1571873" cy="605793"/>
          </a:xfrm>
          <a:prstGeom prst="rect">
            <a:avLst/>
          </a:prstGeom>
        </p:spPr>
      </p:pic>
    </p:spTree>
    <p:extLst>
      <p:ext uri="{BB962C8B-B14F-4D97-AF65-F5344CB8AC3E}">
        <p14:creationId xmlns:p14="http://schemas.microsoft.com/office/powerpoint/2010/main" val="3726961198"/>
      </p:ext>
    </p:extLst>
  </p:cSld>
  <p:clrMapOvr>
    <a:masterClrMapping/>
  </p:clrMapOvr>
  <mc:AlternateContent xmlns:mc="http://schemas.openxmlformats.org/markup-compatibility/2006">
    <mc:Choice xmlns:p14="http://schemas.microsoft.com/office/powerpoint/2010/main" Requires="p14">
      <p:transition spd="slow" p14:dur="2000" advTm="13760"/>
    </mc:Choice>
    <mc:Fallback>
      <p:transition xmlns:p14="http://schemas.microsoft.com/office/powerpoint/2010/main" spd="slow" advTm="1376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ttomTandS_NE50_NW50_2013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295400"/>
            <a:ext cx="10550310" cy="5370867"/>
          </a:xfrm>
          <a:prstGeom prst="rect">
            <a:avLst/>
          </a:prstGeom>
        </p:spPr>
      </p:pic>
      <p:sp>
        <p:nvSpPr>
          <p:cNvPr id="12" name="TextBox 11"/>
          <p:cNvSpPr txBox="1"/>
          <p:nvPr/>
        </p:nvSpPr>
        <p:spPr>
          <a:xfrm>
            <a:off x="685801" y="76200"/>
            <a:ext cx="8077199" cy="830997"/>
          </a:xfrm>
          <a:prstGeom prst="rect">
            <a:avLst/>
          </a:prstGeom>
          <a:noFill/>
        </p:spPr>
        <p:txBody>
          <a:bodyPr wrap="square" rtlCol="0">
            <a:spAutoFit/>
          </a:bodyPr>
          <a:lstStyle/>
          <a:p>
            <a:pPr algn="ctr"/>
            <a:r>
              <a:rPr lang="en-US" sz="4800" b="1" dirty="0">
                <a:solidFill>
                  <a:srgbClr val="3366FF"/>
                </a:solidFill>
              </a:rPr>
              <a:t>B</a:t>
            </a:r>
            <a:r>
              <a:rPr lang="en-US" sz="4800" b="1" dirty="0" smtClean="0">
                <a:solidFill>
                  <a:srgbClr val="3366FF"/>
                </a:solidFill>
              </a:rPr>
              <a:t>ottom water variability</a:t>
            </a:r>
            <a:endParaRPr lang="en-US" sz="4800" b="1" dirty="0">
              <a:solidFill>
                <a:srgbClr val="3366FF"/>
              </a:solidFill>
            </a:endParaRPr>
          </a:p>
        </p:txBody>
      </p:sp>
      <p:sp>
        <p:nvSpPr>
          <p:cNvPr id="13" name="TextBox 12"/>
          <p:cNvSpPr txBox="1"/>
          <p:nvPr/>
        </p:nvSpPr>
        <p:spPr>
          <a:xfrm>
            <a:off x="685801" y="1173193"/>
            <a:ext cx="3124200" cy="707886"/>
          </a:xfrm>
          <a:prstGeom prst="rect">
            <a:avLst/>
          </a:prstGeom>
          <a:noFill/>
        </p:spPr>
        <p:txBody>
          <a:bodyPr wrap="square" rtlCol="0">
            <a:spAutoFit/>
          </a:bodyPr>
          <a:lstStyle/>
          <a:p>
            <a:r>
              <a:rPr lang="en-US" sz="4000" b="1" dirty="0" smtClean="0"/>
              <a:t>West (NW50)</a:t>
            </a:r>
            <a:endParaRPr lang="en-US" sz="4000" b="1" dirty="0"/>
          </a:p>
        </p:txBody>
      </p:sp>
      <p:sp>
        <p:nvSpPr>
          <p:cNvPr id="14" name="TextBox 13"/>
          <p:cNvSpPr txBox="1"/>
          <p:nvPr/>
        </p:nvSpPr>
        <p:spPr>
          <a:xfrm>
            <a:off x="685801" y="3886200"/>
            <a:ext cx="3607607" cy="707886"/>
          </a:xfrm>
          <a:prstGeom prst="rect">
            <a:avLst/>
          </a:prstGeom>
          <a:noFill/>
        </p:spPr>
        <p:txBody>
          <a:bodyPr wrap="square" rtlCol="0">
            <a:spAutoFit/>
          </a:bodyPr>
          <a:lstStyle/>
          <a:p>
            <a:r>
              <a:rPr lang="en-US" sz="4000" b="1" dirty="0" smtClean="0"/>
              <a:t>East (NE50)</a:t>
            </a:r>
            <a:endParaRPr lang="en-US" sz="4000" b="1" dirty="0"/>
          </a:p>
        </p:txBody>
      </p:sp>
      <p:cxnSp>
        <p:nvCxnSpPr>
          <p:cNvPr id="3" name="Straight Arrow Connector 2"/>
          <p:cNvCxnSpPr/>
          <p:nvPr/>
        </p:nvCxnSpPr>
        <p:spPr>
          <a:xfrm flipH="1">
            <a:off x="2743200" y="2985276"/>
            <a:ext cx="457200" cy="38100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2809294" y="5181600"/>
            <a:ext cx="457200" cy="38100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14800" y="1134070"/>
            <a:ext cx="4449377" cy="923330"/>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smtClean="0"/>
              <a:t>When water reaches the freezing point on the western side, it is warmer on the eastern side of the shoal…</a:t>
            </a:r>
            <a:endParaRPr lang="en-US" b="1" dirty="0"/>
          </a:p>
        </p:txBody>
      </p:sp>
    </p:spTree>
    <p:custDataLst>
      <p:tags r:id="rId1"/>
    </p:custDataLst>
    <p:extLst>
      <p:ext uri="{BB962C8B-B14F-4D97-AF65-F5344CB8AC3E}">
        <p14:creationId xmlns:p14="http://schemas.microsoft.com/office/powerpoint/2010/main" val="318737781"/>
      </p:ext>
    </p:extLst>
  </p:cSld>
  <p:clrMapOvr>
    <a:masterClrMapping/>
  </p:clrMapOvr>
  <mc:AlternateContent xmlns:mc="http://schemas.openxmlformats.org/markup-compatibility/2006">
    <mc:Choice xmlns:p14="http://schemas.microsoft.com/office/powerpoint/2010/main" Requires="p14">
      <p:transition spd="slow" p14:dur="2000" advTm="23271"/>
    </mc:Choice>
    <mc:Fallback>
      <p:transition xmlns:p14="http://schemas.microsoft.com/office/powerpoint/2010/main" spd="slow" advTm="232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catNW60_20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1"/>
            <a:ext cx="5067897" cy="3813145"/>
          </a:xfrm>
          <a:prstGeom prst="rect">
            <a:avLst/>
          </a:prstGeom>
        </p:spPr>
      </p:pic>
      <p:sp>
        <p:nvSpPr>
          <p:cNvPr id="6" name="Content Placeholder 2"/>
          <p:cNvSpPr>
            <a:spLocks noGrp="1"/>
          </p:cNvSpPr>
          <p:nvPr>
            <p:ph idx="1"/>
          </p:nvPr>
        </p:nvSpPr>
        <p:spPr>
          <a:xfrm>
            <a:off x="0" y="4259183"/>
            <a:ext cx="9144000" cy="2903938"/>
          </a:xfrm>
        </p:spPr>
        <p:txBody>
          <a:bodyPr>
            <a:normAutofit/>
          </a:bodyPr>
          <a:lstStyle/>
          <a:p>
            <a:r>
              <a:rPr lang="en-US" dirty="0"/>
              <a:t>The arrival of relatively warm and fresh </a:t>
            </a:r>
            <a:r>
              <a:rPr lang="en-US" dirty="0" smtClean="0"/>
              <a:t>bottom water after January is seen at the eastern moorings</a:t>
            </a:r>
          </a:p>
          <a:p>
            <a:r>
              <a:rPr lang="en-US" dirty="0" smtClean="0"/>
              <a:t>This water may result in downward sloping </a:t>
            </a:r>
            <a:r>
              <a:rPr lang="en-US" dirty="0" err="1" smtClean="0"/>
              <a:t>isopycnals</a:t>
            </a:r>
            <a:r>
              <a:rPr lang="en-US" dirty="0" smtClean="0"/>
              <a:t> on the eastern side of the shoal   </a:t>
            </a:r>
            <a:endParaRPr lang="en-US" dirty="0"/>
          </a:p>
          <a:p>
            <a:endParaRPr lang="en-US" dirty="0" smtClean="0"/>
          </a:p>
        </p:txBody>
      </p:sp>
      <p:pic>
        <p:nvPicPr>
          <p:cNvPr id="4" name="Picture 3" descr="ucatNE60_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381001"/>
            <a:ext cx="5063719" cy="3810001"/>
          </a:xfrm>
          <a:prstGeom prst="rect">
            <a:avLst/>
          </a:prstGeom>
        </p:spPr>
      </p:pic>
      <p:sp>
        <p:nvSpPr>
          <p:cNvPr id="10" name="TextBox 9"/>
          <p:cNvSpPr txBox="1"/>
          <p:nvPr/>
        </p:nvSpPr>
        <p:spPr>
          <a:xfrm>
            <a:off x="635047" y="-105809"/>
            <a:ext cx="3607607" cy="707886"/>
          </a:xfrm>
          <a:prstGeom prst="rect">
            <a:avLst/>
          </a:prstGeom>
          <a:noFill/>
        </p:spPr>
        <p:txBody>
          <a:bodyPr wrap="square" rtlCol="0">
            <a:spAutoFit/>
          </a:bodyPr>
          <a:lstStyle/>
          <a:p>
            <a:r>
              <a:rPr lang="en-US" sz="4000" b="1" dirty="0" smtClean="0"/>
              <a:t>West</a:t>
            </a:r>
            <a:endParaRPr lang="en-US" sz="4000" b="1" dirty="0"/>
          </a:p>
        </p:txBody>
      </p:sp>
      <p:sp>
        <p:nvSpPr>
          <p:cNvPr id="11" name="TextBox 10"/>
          <p:cNvSpPr txBox="1"/>
          <p:nvPr/>
        </p:nvSpPr>
        <p:spPr>
          <a:xfrm>
            <a:off x="4996921" y="-105809"/>
            <a:ext cx="3607607" cy="707886"/>
          </a:xfrm>
          <a:prstGeom prst="rect">
            <a:avLst/>
          </a:prstGeom>
          <a:noFill/>
        </p:spPr>
        <p:txBody>
          <a:bodyPr wrap="square" rtlCol="0">
            <a:spAutoFit/>
          </a:bodyPr>
          <a:lstStyle/>
          <a:p>
            <a:r>
              <a:rPr lang="en-US" sz="4000" b="1" dirty="0" smtClean="0"/>
              <a:t>East</a:t>
            </a:r>
            <a:endParaRPr lang="en-US" sz="4000" b="1" dirty="0"/>
          </a:p>
        </p:txBody>
      </p:sp>
      <p:cxnSp>
        <p:nvCxnSpPr>
          <p:cNvPr id="3" name="Straight Arrow Connector 2"/>
          <p:cNvCxnSpPr/>
          <p:nvPr/>
        </p:nvCxnSpPr>
        <p:spPr>
          <a:xfrm>
            <a:off x="1981200" y="3048000"/>
            <a:ext cx="685800" cy="45720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562600" y="2667000"/>
            <a:ext cx="858834" cy="38100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345006352"/>
      </p:ext>
    </p:extLst>
  </p:cSld>
  <p:clrMapOvr>
    <a:masterClrMapping/>
  </p:clrMapOvr>
  <mc:AlternateContent xmlns:mc="http://schemas.openxmlformats.org/markup-compatibility/2006">
    <mc:Choice xmlns:p14="http://schemas.microsoft.com/office/powerpoint/2010/main" Requires="p14">
      <p:transition spd="slow" p14:dur="2000" advTm="56182"/>
    </mc:Choice>
    <mc:Fallback>
      <p:transition xmlns:p14="http://schemas.microsoft.com/office/powerpoint/2010/main" spd="slow" advTm="561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2"/>
            <a:ext cx="8229600" cy="684461"/>
          </a:xfrm>
        </p:spPr>
        <p:txBody>
          <a:bodyPr>
            <a:noAutofit/>
          </a:bodyPr>
          <a:lstStyle/>
          <a:p>
            <a:r>
              <a:rPr lang="en-US" sz="5400" b="1" dirty="0" smtClean="0">
                <a:solidFill>
                  <a:srgbClr val="3366FF"/>
                </a:solidFill>
              </a:rPr>
              <a:t>Concluding remarks</a:t>
            </a:r>
            <a:endParaRPr lang="en-US" sz="5400" b="1" dirty="0">
              <a:solidFill>
                <a:srgbClr val="3366FF"/>
              </a:solidFill>
            </a:endParaRPr>
          </a:p>
        </p:txBody>
      </p:sp>
      <p:sp>
        <p:nvSpPr>
          <p:cNvPr id="3" name="Content Placeholder 2"/>
          <p:cNvSpPr>
            <a:spLocks noGrp="1"/>
          </p:cNvSpPr>
          <p:nvPr>
            <p:ph idx="1"/>
          </p:nvPr>
        </p:nvSpPr>
        <p:spPr>
          <a:xfrm>
            <a:off x="152400" y="825891"/>
            <a:ext cx="8991600" cy="5834517"/>
          </a:xfrm>
        </p:spPr>
        <p:txBody>
          <a:bodyPr>
            <a:normAutofit fontScale="92500"/>
          </a:bodyPr>
          <a:lstStyle/>
          <a:p>
            <a:r>
              <a:rPr lang="en-US" dirty="0" smtClean="0"/>
              <a:t>The </a:t>
            </a:r>
            <a:r>
              <a:rPr lang="en-US" dirty="0" err="1" smtClean="0"/>
              <a:t>barotropic</a:t>
            </a:r>
            <a:r>
              <a:rPr lang="en-US" dirty="0" smtClean="0"/>
              <a:t> component weakens on the eastern side of Hanna Shoal </a:t>
            </a:r>
          </a:p>
          <a:p>
            <a:r>
              <a:rPr lang="en-US" dirty="0"/>
              <a:t>D</a:t>
            </a:r>
            <a:r>
              <a:rPr lang="en-US" dirty="0" smtClean="0"/>
              <a:t>eep flow is controlled by the clockwise </a:t>
            </a:r>
            <a:r>
              <a:rPr lang="en-US" dirty="0" err="1" smtClean="0"/>
              <a:t>barotropic</a:t>
            </a:r>
            <a:r>
              <a:rPr lang="en-US" dirty="0" smtClean="0"/>
              <a:t> pressure around Hanna shoal</a:t>
            </a:r>
          </a:p>
          <a:p>
            <a:r>
              <a:rPr lang="en-US" dirty="0" smtClean="0"/>
              <a:t>Moving toward shallower depths, geostrophic shear becomes important on the eastern side of the shoal due to sloping </a:t>
            </a:r>
            <a:r>
              <a:rPr lang="en-US" dirty="0" err="1" smtClean="0"/>
              <a:t>isopycnals</a:t>
            </a:r>
            <a:endParaRPr lang="en-US" dirty="0" smtClean="0"/>
          </a:p>
          <a:p>
            <a:r>
              <a:rPr lang="en-US" dirty="0" smtClean="0"/>
              <a:t>This baroclinic</a:t>
            </a:r>
            <a:r>
              <a:rPr lang="en-US" dirty="0"/>
              <a:t> </a:t>
            </a:r>
            <a:r>
              <a:rPr lang="en-US" dirty="0" smtClean="0"/>
              <a:t>component creates a counterclockwise pressure against the </a:t>
            </a:r>
            <a:r>
              <a:rPr lang="en-US" dirty="0" err="1" smtClean="0"/>
              <a:t>barotropic</a:t>
            </a:r>
            <a:r>
              <a:rPr lang="en-US" dirty="0" smtClean="0"/>
              <a:t> component</a:t>
            </a:r>
          </a:p>
          <a:p>
            <a:r>
              <a:rPr lang="en-US" b="1" dirty="0">
                <a:solidFill>
                  <a:srgbClr val="FF0000"/>
                </a:solidFill>
              </a:rPr>
              <a:t>M</a:t>
            </a:r>
            <a:r>
              <a:rPr lang="en-US" b="1" dirty="0" smtClean="0">
                <a:solidFill>
                  <a:srgbClr val="FF0000"/>
                </a:solidFill>
              </a:rPr>
              <a:t>ean flow is weaker on the eastern side, so the residence time is longer. How is it related to biology?</a:t>
            </a:r>
            <a:endParaRPr lang="en-US" b="1" dirty="0">
              <a:solidFill>
                <a:srgbClr val="FF0000"/>
              </a:solidFill>
            </a:endParaRPr>
          </a:p>
        </p:txBody>
      </p:sp>
    </p:spTree>
    <p:extLst>
      <p:ext uri="{BB962C8B-B14F-4D97-AF65-F5344CB8AC3E}">
        <p14:creationId xmlns:p14="http://schemas.microsoft.com/office/powerpoint/2010/main" val="680220481"/>
      </p:ext>
    </p:extLst>
  </p:cSld>
  <p:clrMapOvr>
    <a:masterClrMapping/>
  </p:clrMapOvr>
  <mc:AlternateContent xmlns:mc="http://schemas.openxmlformats.org/markup-compatibility/2006">
    <mc:Choice xmlns:p14="http://schemas.microsoft.com/office/powerpoint/2010/main" Requires="p14">
      <p:transition spd="slow" p14:dur="2000" advTm="68228"/>
    </mc:Choice>
    <mc:Fallback>
      <p:transition xmlns:p14="http://schemas.microsoft.com/office/powerpoint/2010/main" spd="slow" advTm="6822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2" y="152400"/>
            <a:ext cx="9068760" cy="755505"/>
          </a:xfrm>
        </p:spPr>
        <p:txBody>
          <a:bodyPr>
            <a:noAutofit/>
          </a:bodyPr>
          <a:lstStyle/>
          <a:p>
            <a:r>
              <a:rPr lang="en-US" sz="3600" b="1" dirty="0" smtClean="0">
                <a:solidFill>
                  <a:srgbClr val="3366FF"/>
                </a:solidFill>
              </a:rPr>
              <a:t>Circulation pattern from </a:t>
            </a:r>
            <a:br>
              <a:rPr lang="en-US" sz="3600" b="1" dirty="0" smtClean="0">
                <a:solidFill>
                  <a:srgbClr val="3366FF"/>
                </a:solidFill>
              </a:rPr>
            </a:br>
            <a:r>
              <a:rPr lang="en-US" sz="3600" b="1" dirty="0" smtClean="0">
                <a:solidFill>
                  <a:srgbClr val="3366FF"/>
                </a:solidFill>
              </a:rPr>
              <a:t>numerical model output</a:t>
            </a:r>
            <a:endParaRPr lang="en-US" sz="3600" b="1" dirty="0">
              <a:solidFill>
                <a:srgbClr val="3366FF"/>
              </a:solidFill>
            </a:endParaRPr>
          </a:p>
        </p:txBody>
      </p:sp>
      <p:grpSp>
        <p:nvGrpSpPr>
          <p:cNvPr id="10" name="Group 9"/>
          <p:cNvGrpSpPr/>
          <p:nvPr/>
        </p:nvGrpSpPr>
        <p:grpSpPr>
          <a:xfrm>
            <a:off x="1143000" y="944004"/>
            <a:ext cx="6666658" cy="5913996"/>
            <a:chOff x="377080" y="944004"/>
            <a:chExt cx="6666658" cy="5913996"/>
          </a:xfrm>
        </p:grpSpPr>
        <p:grpSp>
          <p:nvGrpSpPr>
            <p:cNvPr id="9" name="Group 8"/>
            <p:cNvGrpSpPr/>
            <p:nvPr/>
          </p:nvGrpSpPr>
          <p:grpSpPr>
            <a:xfrm>
              <a:off x="377080" y="944004"/>
              <a:ext cx="6666658" cy="5913996"/>
              <a:chOff x="377080" y="944004"/>
              <a:chExt cx="6666658" cy="5913996"/>
            </a:xfrm>
          </p:grpSpPr>
          <p:grpSp>
            <p:nvGrpSpPr>
              <p:cNvPr id="3" name="Group 2"/>
              <p:cNvGrpSpPr/>
              <p:nvPr/>
            </p:nvGrpSpPr>
            <p:grpSpPr>
              <a:xfrm>
                <a:off x="377080" y="944004"/>
                <a:ext cx="6666658" cy="5913996"/>
                <a:chOff x="990600" y="944004"/>
                <a:chExt cx="6666658" cy="5913996"/>
              </a:xfrm>
            </p:grpSpPr>
            <p:pic>
              <p:nvPicPr>
                <p:cNvPr id="4" name="Picture 3" descr="Figure1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058304"/>
                  <a:ext cx="6666658" cy="5799696"/>
                </a:xfrm>
                <a:prstGeom prst="rect">
                  <a:avLst/>
                </a:prstGeom>
                <a:noFill/>
                <a:ln w="9525">
                  <a:noFill/>
                  <a:miter lim="800000"/>
                  <a:headEnd/>
                  <a:tailEnd/>
                </a:ln>
              </p:spPr>
            </p:pic>
            <p:sp>
              <p:nvSpPr>
                <p:cNvPr id="7" name="矩形 6"/>
                <p:cNvSpPr/>
                <p:nvPr/>
              </p:nvSpPr>
              <p:spPr>
                <a:xfrm>
                  <a:off x="1320673" y="1676400"/>
                  <a:ext cx="119874"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8" name="矩形 7"/>
                <p:cNvSpPr/>
                <p:nvPr/>
              </p:nvSpPr>
              <p:spPr>
                <a:xfrm>
                  <a:off x="1143000" y="944004"/>
                  <a:ext cx="272828" cy="3513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sp>
            <p:nvSpPr>
              <p:cNvPr id="6" name="Rectangle 5"/>
              <p:cNvSpPr/>
              <p:nvPr/>
            </p:nvSpPr>
            <p:spPr>
              <a:xfrm>
                <a:off x="2190005" y="6629400"/>
                <a:ext cx="228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4800600" y="6248400"/>
              <a:ext cx="2010799" cy="307777"/>
            </a:xfrm>
            <a:prstGeom prst="rect">
              <a:avLst/>
            </a:prstGeom>
            <a:solidFill>
              <a:srgbClr val="FFFFFF"/>
            </a:solidFill>
          </p:spPr>
          <p:txBody>
            <a:bodyPr wrap="none" rtlCol="0">
              <a:spAutoFit/>
            </a:bodyPr>
            <a:lstStyle/>
            <a:p>
              <a:r>
                <a:rPr lang="en-US" sz="1400" dirty="0" smtClean="0">
                  <a:latin typeface="Comic Sans MS" pitchFamily="66" charset="0"/>
                </a:rPr>
                <a:t>Based on Spall (2007)</a:t>
              </a:r>
              <a:endParaRPr lang="en-US" sz="1400" dirty="0">
                <a:latin typeface="Comic Sans MS" pitchFamily="66" charset="0"/>
              </a:endParaRPr>
            </a:p>
          </p:txBody>
        </p:sp>
      </p:grpSp>
    </p:spTree>
    <p:extLst>
      <p:ext uri="{BB962C8B-B14F-4D97-AF65-F5344CB8AC3E}">
        <p14:creationId xmlns:p14="http://schemas.microsoft.com/office/powerpoint/2010/main" val="1689613957"/>
      </p:ext>
    </p:extLst>
  </p:cSld>
  <p:clrMapOvr>
    <a:masterClrMapping/>
  </p:clrMapOvr>
  <mc:AlternateContent xmlns:mc="http://schemas.openxmlformats.org/markup-compatibility/2006">
    <mc:Choice xmlns:p14="http://schemas.microsoft.com/office/powerpoint/2010/main" Requires="p14">
      <p:transition spd="slow" p14:dur="2000" advTm="70124"/>
    </mc:Choice>
    <mc:Fallback>
      <p:transition xmlns:p14="http://schemas.microsoft.com/office/powerpoint/2010/main" spd="slow" advTm="70124"/>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mooringSit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461795"/>
          </a:xfrm>
          <a:prstGeom prst="rect">
            <a:avLst/>
          </a:prstGeom>
        </p:spPr>
      </p:pic>
      <p:cxnSp>
        <p:nvCxnSpPr>
          <p:cNvPr id="3" name="Straight Connector 2"/>
          <p:cNvCxnSpPr/>
          <p:nvPr/>
        </p:nvCxnSpPr>
        <p:spPr>
          <a:xfrm flipV="1">
            <a:off x="5294923" y="2833077"/>
            <a:ext cx="1641231" cy="87923"/>
          </a:xfrm>
          <a:prstGeom prst="line">
            <a:avLst/>
          </a:prstGeom>
          <a:ln w="1524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315293" y="1442552"/>
            <a:ext cx="930168" cy="1156063"/>
          </a:xfrm>
          <a:prstGeom prst="line">
            <a:avLst/>
          </a:prstGeom>
          <a:ln w="1524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5751" y="6177884"/>
            <a:ext cx="7838835" cy="369332"/>
          </a:xfrm>
          <a:prstGeom prst="rect">
            <a:avLst/>
          </a:prstGeom>
          <a:noFill/>
        </p:spPr>
        <p:txBody>
          <a:bodyPr wrap="square" rtlCol="0">
            <a:spAutoFit/>
          </a:bodyPr>
          <a:lstStyle/>
          <a:p>
            <a:endParaRPr lang="en-US" dirty="0"/>
          </a:p>
        </p:txBody>
      </p:sp>
      <p:sp>
        <p:nvSpPr>
          <p:cNvPr id="11" name="TextBox 10"/>
          <p:cNvSpPr txBox="1"/>
          <p:nvPr/>
        </p:nvSpPr>
        <p:spPr>
          <a:xfrm>
            <a:off x="1903871" y="5765684"/>
            <a:ext cx="5793865" cy="1569660"/>
          </a:xfrm>
          <a:prstGeom prst="rect">
            <a:avLst/>
          </a:prstGeom>
          <a:noFill/>
        </p:spPr>
        <p:txBody>
          <a:bodyPr wrap="square" rtlCol="0">
            <a:spAutoFit/>
          </a:bodyPr>
          <a:lstStyle/>
          <a:p>
            <a:r>
              <a:rPr lang="en-US" sz="3200" b="1" dirty="0" smtClean="0"/>
              <a:t>Deployment period: 2012 - 2013</a:t>
            </a:r>
            <a:br>
              <a:rPr lang="en-US" sz="3200" b="1" dirty="0" smtClean="0"/>
            </a:br>
            <a:r>
              <a:rPr lang="en-US" sz="3200" b="1" dirty="0" smtClean="0"/>
              <a:t>                                      2013 - 2014</a:t>
            </a:r>
            <a:br>
              <a:rPr lang="en-US" sz="3200" b="1" dirty="0" smtClean="0"/>
            </a:br>
            <a:r>
              <a:rPr lang="en-US" sz="3200" dirty="0" smtClean="0"/>
              <a:t>                       </a:t>
            </a:r>
            <a:endParaRPr lang="en-US" sz="3200" dirty="0"/>
          </a:p>
        </p:txBody>
      </p:sp>
      <p:sp>
        <p:nvSpPr>
          <p:cNvPr id="12" name="TextBox 11"/>
          <p:cNvSpPr txBox="1"/>
          <p:nvPr/>
        </p:nvSpPr>
        <p:spPr>
          <a:xfrm>
            <a:off x="2521527" y="972234"/>
            <a:ext cx="4724400" cy="646331"/>
          </a:xfrm>
          <a:prstGeom prst="rect">
            <a:avLst/>
          </a:prstGeom>
          <a:solidFill>
            <a:srgbClr val="FFFFFF"/>
          </a:solidFill>
        </p:spPr>
        <p:txBody>
          <a:bodyPr wrap="square" rtlCol="0">
            <a:spAutoFit/>
          </a:bodyPr>
          <a:lstStyle/>
          <a:p>
            <a:r>
              <a:rPr lang="en-US" sz="3600" b="1" dirty="0" smtClean="0">
                <a:solidFill>
                  <a:srgbClr val="FF0000"/>
                </a:solidFill>
              </a:rPr>
              <a:t>West CTD transect</a:t>
            </a:r>
            <a:endParaRPr lang="en-US" sz="3600" b="1" dirty="0">
              <a:solidFill>
                <a:srgbClr val="FF0000"/>
              </a:solidFill>
            </a:endParaRPr>
          </a:p>
        </p:txBody>
      </p:sp>
      <p:sp>
        <p:nvSpPr>
          <p:cNvPr id="13" name="TextBox 12"/>
          <p:cNvSpPr txBox="1"/>
          <p:nvPr/>
        </p:nvSpPr>
        <p:spPr>
          <a:xfrm>
            <a:off x="4800600" y="2022764"/>
            <a:ext cx="3495786" cy="646331"/>
          </a:xfrm>
          <a:prstGeom prst="rect">
            <a:avLst/>
          </a:prstGeom>
          <a:solidFill>
            <a:srgbClr val="FFFFFF"/>
          </a:solidFill>
        </p:spPr>
        <p:txBody>
          <a:bodyPr wrap="square" rtlCol="0">
            <a:spAutoFit/>
          </a:bodyPr>
          <a:lstStyle/>
          <a:p>
            <a:r>
              <a:rPr lang="en-US" sz="3600" b="1" dirty="0" smtClean="0">
                <a:solidFill>
                  <a:srgbClr val="FF0000"/>
                </a:solidFill>
              </a:rPr>
              <a:t>East CTD transect</a:t>
            </a:r>
            <a:endParaRPr lang="en-US" sz="3600" b="1" dirty="0">
              <a:solidFill>
                <a:srgbClr val="FF0000"/>
              </a:solidFill>
            </a:endParaRPr>
          </a:p>
        </p:txBody>
      </p:sp>
      <p:sp>
        <p:nvSpPr>
          <p:cNvPr id="2" name="矩形 1"/>
          <p:cNvSpPr/>
          <p:nvPr/>
        </p:nvSpPr>
        <p:spPr>
          <a:xfrm>
            <a:off x="4038600" y="3124200"/>
            <a:ext cx="457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custDataLst>
      <p:tags r:id="rId1"/>
    </p:custDataLst>
    <p:extLst>
      <p:ext uri="{BB962C8B-B14F-4D97-AF65-F5344CB8AC3E}">
        <p14:creationId xmlns:p14="http://schemas.microsoft.com/office/powerpoint/2010/main" val="3194856814"/>
      </p:ext>
    </p:extLst>
  </p:cSld>
  <p:clrMapOvr>
    <a:masterClrMapping/>
  </p:clrMapOvr>
  <mc:AlternateContent xmlns:mc="http://schemas.openxmlformats.org/markup-compatibility/2006">
    <mc:Choice xmlns:p14="http://schemas.microsoft.com/office/powerpoint/2010/main" Requires="p14">
      <p:transition spd="slow" p14:dur="2000" advTm="77705"/>
    </mc:Choice>
    <mc:Fallback>
      <p:transition xmlns:p14="http://schemas.microsoft.com/office/powerpoint/2010/main" spd="slow" advTm="777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93532" y="5181600"/>
            <a:ext cx="1767300" cy="584776"/>
          </a:xfrm>
          <a:prstGeom prst="rect">
            <a:avLst/>
          </a:prstGeom>
          <a:noFill/>
        </p:spPr>
        <p:txBody>
          <a:bodyPr wrap="square" rtlCol="0">
            <a:spAutoFit/>
          </a:bodyPr>
          <a:lstStyle/>
          <a:p>
            <a:r>
              <a:rPr lang="en-US" sz="3200" dirty="0" smtClean="0"/>
              <a:t>1 m</a:t>
            </a:r>
            <a:endParaRPr lang="en-US" sz="3200" dirty="0"/>
          </a:p>
        </p:txBody>
      </p:sp>
      <p:cxnSp>
        <p:nvCxnSpPr>
          <p:cNvPr id="7" name="Straight Connector 6"/>
          <p:cNvCxnSpPr/>
          <p:nvPr/>
        </p:nvCxnSpPr>
        <p:spPr>
          <a:xfrm>
            <a:off x="5213090" y="3720948"/>
            <a:ext cx="2859651" cy="88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213090" y="6599675"/>
            <a:ext cx="2859651" cy="888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8600" y="3682929"/>
            <a:ext cx="3829973" cy="954107"/>
          </a:xfrm>
          <a:prstGeom prst="rect">
            <a:avLst/>
          </a:prstGeom>
          <a:noFill/>
        </p:spPr>
        <p:txBody>
          <a:bodyPr wrap="square" rtlCol="0">
            <a:spAutoFit/>
          </a:bodyPr>
          <a:lstStyle/>
          <a:p>
            <a:r>
              <a:rPr lang="en-US" sz="2800" b="1" dirty="0" smtClean="0"/>
              <a:t>300 kHz ADCP T/P/U/V</a:t>
            </a:r>
          </a:p>
          <a:p>
            <a:r>
              <a:rPr lang="en-US" sz="2800" b="1" dirty="0" err="1" smtClean="0"/>
              <a:t>Microcat</a:t>
            </a:r>
            <a:r>
              <a:rPr lang="en-US" sz="2800" b="1" dirty="0" smtClean="0"/>
              <a:t> T/C/P</a:t>
            </a:r>
            <a:endParaRPr lang="en-US" sz="2800" b="1" dirty="0"/>
          </a:p>
        </p:txBody>
      </p:sp>
      <p:cxnSp>
        <p:nvCxnSpPr>
          <p:cNvPr id="14" name="Straight Arrow Connector 13"/>
          <p:cNvCxnSpPr/>
          <p:nvPr/>
        </p:nvCxnSpPr>
        <p:spPr>
          <a:xfrm flipV="1">
            <a:off x="6980390" y="4022568"/>
            <a:ext cx="0" cy="2264856"/>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6578" y="1741323"/>
            <a:ext cx="3482739" cy="523220"/>
          </a:xfrm>
          <a:prstGeom prst="rect">
            <a:avLst/>
          </a:prstGeom>
          <a:noFill/>
        </p:spPr>
        <p:txBody>
          <a:bodyPr wrap="square" rtlCol="0">
            <a:spAutoFit/>
          </a:bodyPr>
          <a:lstStyle/>
          <a:p>
            <a:r>
              <a:rPr lang="en-US" sz="2800" b="1" dirty="0" err="1" smtClean="0"/>
              <a:t>Iscat</a:t>
            </a:r>
            <a:r>
              <a:rPr lang="en-US" sz="2800" b="1" dirty="0" smtClean="0"/>
              <a:t> T/C/P</a:t>
            </a:r>
            <a:endParaRPr lang="en-US" sz="2800" b="1" dirty="0"/>
          </a:p>
        </p:txBody>
      </p:sp>
      <p:sp>
        <p:nvSpPr>
          <p:cNvPr id="18" name="TextBox 17"/>
          <p:cNvSpPr txBox="1"/>
          <p:nvPr/>
        </p:nvSpPr>
        <p:spPr>
          <a:xfrm>
            <a:off x="5228076" y="1676400"/>
            <a:ext cx="3930911" cy="830997"/>
          </a:xfrm>
          <a:prstGeom prst="rect">
            <a:avLst/>
          </a:prstGeom>
          <a:noFill/>
        </p:spPr>
        <p:txBody>
          <a:bodyPr wrap="square" rtlCol="0">
            <a:spAutoFit/>
          </a:bodyPr>
          <a:lstStyle/>
          <a:p>
            <a:r>
              <a:rPr lang="en-US" sz="2400" b="1" dirty="0" smtClean="0"/>
              <a:t>25 m – NE50 (2012 – 2013)</a:t>
            </a:r>
          </a:p>
          <a:p>
            <a:r>
              <a:rPr lang="en-US" sz="2400" b="1" dirty="0" smtClean="0"/>
              <a:t>32 m – NE60 (2012 – 2013)</a:t>
            </a:r>
            <a:endParaRPr lang="en-US" sz="2400" b="1" dirty="0"/>
          </a:p>
        </p:txBody>
      </p:sp>
      <p:sp>
        <p:nvSpPr>
          <p:cNvPr id="19" name="Oval 18"/>
          <p:cNvSpPr/>
          <p:nvPr/>
        </p:nvSpPr>
        <p:spPr>
          <a:xfrm>
            <a:off x="4490962" y="1791847"/>
            <a:ext cx="390760" cy="456733"/>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3488844" y="2038676"/>
            <a:ext cx="58471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6578" y="228600"/>
            <a:ext cx="5760422" cy="830997"/>
          </a:xfrm>
          <a:prstGeom prst="rect">
            <a:avLst/>
          </a:prstGeom>
          <a:noFill/>
        </p:spPr>
        <p:txBody>
          <a:bodyPr wrap="square" rtlCol="0">
            <a:spAutoFit/>
          </a:bodyPr>
          <a:lstStyle/>
          <a:p>
            <a:r>
              <a:rPr lang="en-US" sz="4800" b="1" dirty="0" smtClean="0">
                <a:solidFill>
                  <a:srgbClr val="3366FF"/>
                </a:solidFill>
              </a:rPr>
              <a:t>Mooring Design</a:t>
            </a:r>
            <a:endParaRPr lang="en-US" sz="4800" b="1" dirty="0">
              <a:solidFill>
                <a:srgbClr val="3366FF"/>
              </a:solidFill>
            </a:endParaRPr>
          </a:p>
        </p:txBody>
      </p:sp>
      <p:pic>
        <p:nvPicPr>
          <p:cNvPr id="15" name="Picture 3"/>
          <p:cNvPicPr>
            <a:picLocks noChangeAspect="1"/>
          </p:cNvPicPr>
          <p:nvPr/>
        </p:nvPicPr>
        <p:blipFill>
          <a:blip r:embed="rId3"/>
          <a:stretch>
            <a:fillRect/>
          </a:stretch>
        </p:blipFill>
        <p:spPr>
          <a:xfrm>
            <a:off x="1998629" y="2607225"/>
            <a:ext cx="3340100" cy="4330700"/>
          </a:xfrm>
          <a:prstGeom prst="rect">
            <a:avLst/>
          </a:prstGeom>
        </p:spPr>
      </p:pic>
    </p:spTree>
    <p:extLst>
      <p:ext uri="{BB962C8B-B14F-4D97-AF65-F5344CB8AC3E}">
        <p14:creationId xmlns:p14="http://schemas.microsoft.com/office/powerpoint/2010/main" val="1887156170"/>
      </p:ext>
    </p:extLst>
  </p:cSld>
  <p:clrMapOvr>
    <a:masterClrMapping/>
  </p:clrMapOvr>
  <mc:AlternateContent xmlns:mc="http://schemas.openxmlformats.org/markup-compatibility/2006">
    <mc:Choice xmlns:p14="http://schemas.microsoft.com/office/powerpoint/2010/main" Requires="p14">
      <p:transition spd="slow" p14:dur="2000" advTm="29846"/>
    </mc:Choice>
    <mc:Fallback>
      <p:transition xmlns:p14="http://schemas.microsoft.com/office/powerpoint/2010/main" spd="slow" advTm="29846"/>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noAutofit/>
          </a:bodyPr>
          <a:lstStyle/>
          <a:p>
            <a:r>
              <a:rPr lang="en-US" sz="4800" b="1" dirty="0">
                <a:solidFill>
                  <a:srgbClr val="3366FF"/>
                </a:solidFill>
              </a:rPr>
              <a:t>Mean flow </a:t>
            </a:r>
            <a:r>
              <a:rPr lang="en-US" sz="4800" b="1" dirty="0" smtClean="0">
                <a:solidFill>
                  <a:srgbClr val="3366FF"/>
                </a:solidFill>
              </a:rPr>
              <a:t>structure (2013 -2014)</a:t>
            </a:r>
            <a:r>
              <a:rPr lang="en-US" sz="4800" b="1" dirty="0">
                <a:solidFill>
                  <a:srgbClr val="3366FF"/>
                </a:solidFill>
              </a:rPr>
              <a:t/>
            </a:r>
            <a:br>
              <a:rPr lang="en-US" sz="4800" b="1" dirty="0">
                <a:solidFill>
                  <a:srgbClr val="3366FF"/>
                </a:solidFill>
              </a:rPr>
            </a:br>
            <a:endParaRPr lang="en-US" sz="4800" b="1" dirty="0">
              <a:solidFill>
                <a:srgbClr val="3366FF"/>
              </a:solidFill>
            </a:endParaRPr>
          </a:p>
        </p:txBody>
      </p:sp>
      <p:sp>
        <p:nvSpPr>
          <p:cNvPr id="6" name="矩形 2"/>
          <p:cNvSpPr/>
          <p:nvPr/>
        </p:nvSpPr>
        <p:spPr>
          <a:xfrm>
            <a:off x="9906000" y="266973"/>
            <a:ext cx="3886200" cy="2862322"/>
          </a:xfrm>
          <a:prstGeom prst="rect">
            <a:avLst/>
          </a:prstGeom>
          <a:ln w="76200" cmpd="sng">
            <a:solidFill>
              <a:srgbClr val="FF0000"/>
            </a:solidFill>
          </a:ln>
        </p:spPr>
        <p:txBody>
          <a:bodyPr wrap="square">
            <a:spAutoFit/>
          </a:bodyPr>
          <a:lstStyle/>
          <a:p>
            <a:r>
              <a:rPr kumimoji="1" lang="en-US" altLang="zh-TW" sz="3000" b="1" dirty="0" smtClean="0">
                <a:latin typeface="Arial"/>
                <a:cs typeface="Arial"/>
              </a:rPr>
              <a:t>Note that the flow is sheared and veers counterclockwise with depth on the eastern side of Hanna Shoal</a:t>
            </a:r>
            <a:endParaRPr kumimoji="1" lang="en-US" altLang="zh-TW" sz="3000" b="1" dirty="0">
              <a:latin typeface="Arial"/>
              <a:cs typeface="Arial"/>
            </a:endParaRPr>
          </a:p>
        </p:txBody>
      </p:sp>
      <p:sp>
        <p:nvSpPr>
          <p:cNvPr id="5" name="TextBox 4"/>
          <p:cNvSpPr txBox="1"/>
          <p:nvPr/>
        </p:nvSpPr>
        <p:spPr>
          <a:xfrm>
            <a:off x="1295400" y="634424"/>
            <a:ext cx="3505200"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smtClean="0"/>
              <a:t>June - October</a:t>
            </a:r>
            <a:endParaRPr lang="en-US" sz="3200" b="1" dirty="0"/>
          </a:p>
        </p:txBody>
      </p:sp>
      <p:pic>
        <p:nvPicPr>
          <p:cNvPr id="3" name="Picture 2" descr="Partially_Ice_meanProfile_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33600"/>
            <a:ext cx="7743355" cy="5472000"/>
          </a:xfrm>
          <a:prstGeom prst="rect">
            <a:avLst/>
          </a:prstGeom>
        </p:spPr>
      </p:pic>
    </p:spTree>
    <p:extLst>
      <p:ext uri="{BB962C8B-B14F-4D97-AF65-F5344CB8AC3E}">
        <p14:creationId xmlns:p14="http://schemas.microsoft.com/office/powerpoint/2010/main" val="775369993"/>
      </p:ext>
    </p:extLst>
  </p:cSld>
  <p:clrMapOvr>
    <a:masterClrMapping/>
  </p:clrMapOvr>
  <mc:AlternateContent xmlns:mc="http://schemas.openxmlformats.org/markup-compatibility/2006">
    <mc:Choice xmlns:p14="http://schemas.microsoft.com/office/powerpoint/2010/main" Requires="p14">
      <p:transition spd="slow" p14:dur="2000" advTm="110896"/>
    </mc:Choice>
    <mc:Fallback>
      <p:transition xmlns:p14="http://schemas.microsoft.com/office/powerpoint/2010/main" spd="slow" advTm="110896"/>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ully_Ice_meanProfile_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16" y="1189038"/>
            <a:ext cx="7698584" cy="5440362"/>
          </a:xfrm>
          <a:prstGeom prst="rect">
            <a:avLst/>
          </a:prstGeom>
        </p:spPr>
      </p:pic>
      <p:sp>
        <p:nvSpPr>
          <p:cNvPr id="5" name="TextBox 10"/>
          <p:cNvSpPr txBox="1"/>
          <p:nvPr/>
        </p:nvSpPr>
        <p:spPr>
          <a:xfrm>
            <a:off x="1143000" y="558224"/>
            <a:ext cx="3657600"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smtClean="0"/>
              <a:t>December - April</a:t>
            </a:r>
            <a:endParaRPr lang="en-US" sz="3200" b="1" dirty="0"/>
          </a:p>
        </p:txBody>
      </p:sp>
    </p:spTree>
    <p:extLst>
      <p:ext uri="{BB962C8B-B14F-4D97-AF65-F5344CB8AC3E}">
        <p14:creationId xmlns:p14="http://schemas.microsoft.com/office/powerpoint/2010/main" val="2409273385"/>
      </p:ext>
    </p:extLst>
  </p:cSld>
  <p:clrMapOvr>
    <a:masterClrMapping/>
  </p:clrMapOvr>
  <mc:AlternateContent xmlns:mc="http://schemas.openxmlformats.org/markup-compatibility/2006">
    <mc:Choice xmlns:p14="http://schemas.microsoft.com/office/powerpoint/2010/main" Requires="p14">
      <p:transition spd="slow" p14:dur="2000" advTm="151880"/>
    </mc:Choice>
    <mc:Fallback>
      <p:transition xmlns:p14="http://schemas.microsoft.com/office/powerpoint/2010/main" spd="slow" advTm="15188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meanProfile_auunal_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205"/>
            <a:ext cx="9144000" cy="6461795"/>
          </a:xfrm>
          <a:prstGeom prst="rect">
            <a:avLst/>
          </a:prstGeom>
        </p:spPr>
      </p:pic>
      <p:sp>
        <p:nvSpPr>
          <p:cNvPr id="5" name="TextBox 10"/>
          <p:cNvSpPr txBox="1"/>
          <p:nvPr/>
        </p:nvSpPr>
        <p:spPr>
          <a:xfrm>
            <a:off x="762000" y="103817"/>
            <a:ext cx="5257800"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smtClean="0"/>
              <a:t>Annual mean flow structure</a:t>
            </a:r>
            <a:endParaRPr lang="en-US" sz="3200" b="1" dirty="0"/>
          </a:p>
        </p:txBody>
      </p:sp>
      <p:sp>
        <p:nvSpPr>
          <p:cNvPr id="2" name="文字方塊 1"/>
          <p:cNvSpPr txBox="1"/>
          <p:nvPr/>
        </p:nvSpPr>
        <p:spPr>
          <a:xfrm>
            <a:off x="5398911" y="2286000"/>
            <a:ext cx="3745089" cy="1200329"/>
          </a:xfrm>
          <a:prstGeom prst="rect">
            <a:avLst/>
          </a:prstGeom>
          <a:noFill/>
        </p:spPr>
        <p:txBody>
          <a:bodyPr wrap="square" rtlCol="0">
            <a:spAutoFit/>
          </a:bodyPr>
          <a:lstStyle/>
          <a:p>
            <a:r>
              <a:rPr kumimoji="1" lang="en-US" altLang="zh-TW" sz="7200" b="1" i="1" dirty="0" smtClean="0"/>
              <a:t>Sheared</a:t>
            </a:r>
            <a:endParaRPr kumimoji="1" lang="zh-TW" altLang="en-US" sz="7200" b="1" i="1" dirty="0"/>
          </a:p>
        </p:txBody>
      </p:sp>
      <p:sp>
        <p:nvSpPr>
          <p:cNvPr id="7" name="文字方塊 6"/>
          <p:cNvSpPr txBox="1"/>
          <p:nvPr/>
        </p:nvSpPr>
        <p:spPr>
          <a:xfrm>
            <a:off x="725311" y="1981200"/>
            <a:ext cx="4721578" cy="2308324"/>
          </a:xfrm>
          <a:prstGeom prst="rect">
            <a:avLst/>
          </a:prstGeom>
          <a:noFill/>
        </p:spPr>
        <p:txBody>
          <a:bodyPr wrap="square" rtlCol="0">
            <a:spAutoFit/>
          </a:bodyPr>
          <a:lstStyle/>
          <a:p>
            <a:r>
              <a:rPr kumimoji="1" lang="en-US" altLang="zh-TW" sz="7200" b="1" dirty="0" smtClean="0"/>
              <a:t>Relatively uniform</a:t>
            </a:r>
            <a:endParaRPr kumimoji="1" lang="zh-TW" altLang="en-US" sz="7200" b="1" dirty="0"/>
          </a:p>
        </p:txBody>
      </p:sp>
    </p:spTree>
    <p:extLst>
      <p:ext uri="{BB962C8B-B14F-4D97-AF65-F5344CB8AC3E}">
        <p14:creationId xmlns:p14="http://schemas.microsoft.com/office/powerpoint/2010/main" val="3321004046"/>
      </p:ext>
    </p:extLst>
  </p:cSld>
  <p:clrMapOvr>
    <a:masterClrMapping/>
  </p:clrMapOvr>
  <mc:AlternateContent xmlns:mc="http://schemas.openxmlformats.org/markup-compatibility/2006">
    <mc:Choice xmlns:p14="http://schemas.microsoft.com/office/powerpoint/2010/main" Requires="p14">
      <p:transition spd="slow" p14:dur="2000" advTm="53238"/>
    </mc:Choice>
    <mc:Fallback>
      <p:transition xmlns:p14="http://schemas.microsoft.com/office/powerpoint/2010/main" spd="slow" advTm="532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ectCT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1477383" cy="8110728"/>
          </a:xfrm>
          <a:prstGeom prst="rect">
            <a:avLst/>
          </a:prstGeom>
        </p:spPr>
      </p:pic>
      <p:pic>
        <p:nvPicPr>
          <p:cNvPr id="5" name="Picture 4" descr="transectCTD_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864" y="0"/>
            <a:ext cx="11477383" cy="8110728"/>
          </a:xfrm>
          <a:prstGeom prst="rect">
            <a:avLst/>
          </a:prstGeom>
        </p:spPr>
      </p:pic>
      <p:sp>
        <p:nvSpPr>
          <p:cNvPr id="6" name="TextBox 5"/>
          <p:cNvSpPr txBox="1"/>
          <p:nvPr/>
        </p:nvSpPr>
        <p:spPr>
          <a:xfrm>
            <a:off x="635047" y="-105809"/>
            <a:ext cx="3607607" cy="707886"/>
          </a:xfrm>
          <a:prstGeom prst="rect">
            <a:avLst/>
          </a:prstGeom>
          <a:noFill/>
        </p:spPr>
        <p:txBody>
          <a:bodyPr wrap="square" rtlCol="0">
            <a:spAutoFit/>
          </a:bodyPr>
          <a:lstStyle/>
          <a:p>
            <a:r>
              <a:rPr lang="en-US" sz="4000" b="1" dirty="0" smtClean="0"/>
              <a:t>West</a:t>
            </a:r>
            <a:endParaRPr lang="en-US" sz="4000" b="1" dirty="0"/>
          </a:p>
        </p:txBody>
      </p:sp>
      <p:sp>
        <p:nvSpPr>
          <p:cNvPr id="7" name="TextBox 6"/>
          <p:cNvSpPr txBox="1"/>
          <p:nvPr/>
        </p:nvSpPr>
        <p:spPr>
          <a:xfrm>
            <a:off x="4989566" y="-105809"/>
            <a:ext cx="3607607" cy="707886"/>
          </a:xfrm>
          <a:prstGeom prst="rect">
            <a:avLst/>
          </a:prstGeom>
          <a:noFill/>
        </p:spPr>
        <p:txBody>
          <a:bodyPr wrap="square" rtlCol="0">
            <a:spAutoFit/>
          </a:bodyPr>
          <a:lstStyle/>
          <a:p>
            <a:r>
              <a:rPr lang="en-US" sz="4000" b="1" dirty="0" smtClean="0"/>
              <a:t>East</a:t>
            </a:r>
            <a:endParaRPr lang="en-US" sz="4000" b="1" dirty="0"/>
          </a:p>
        </p:txBody>
      </p:sp>
      <p:cxnSp>
        <p:nvCxnSpPr>
          <p:cNvPr id="9" name="Straight Arrow Connector 8"/>
          <p:cNvCxnSpPr/>
          <p:nvPr/>
        </p:nvCxnSpPr>
        <p:spPr>
          <a:xfrm flipV="1">
            <a:off x="6309934" y="1817917"/>
            <a:ext cx="662070" cy="3512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309934" y="4894401"/>
            <a:ext cx="662070" cy="3512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1337652" y="1594177"/>
            <a:ext cx="476679" cy="57499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1490052" y="4697681"/>
            <a:ext cx="476679" cy="57499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直線接點 16"/>
          <p:cNvCxnSpPr/>
          <p:nvPr/>
        </p:nvCxnSpPr>
        <p:spPr>
          <a:xfrm>
            <a:off x="7043738" y="758928"/>
            <a:ext cx="0" cy="2057400"/>
          </a:xfrm>
          <a:prstGeom prst="line">
            <a:avLst/>
          </a:prstGeom>
          <a:ln w="1524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9" name="矩形 18"/>
          <p:cNvSpPr/>
          <p:nvPr/>
        </p:nvSpPr>
        <p:spPr>
          <a:xfrm>
            <a:off x="6853238" y="1720184"/>
            <a:ext cx="381000" cy="16328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sp>
        <p:nvSpPr>
          <p:cNvPr id="20" name="矩形 19"/>
          <p:cNvSpPr/>
          <p:nvPr/>
        </p:nvSpPr>
        <p:spPr>
          <a:xfrm>
            <a:off x="6871545" y="2614096"/>
            <a:ext cx="381000" cy="16328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spTree>
    <p:custDataLst>
      <p:tags r:id="rId1"/>
    </p:custDataLst>
    <p:extLst>
      <p:ext uri="{BB962C8B-B14F-4D97-AF65-F5344CB8AC3E}">
        <p14:creationId xmlns:p14="http://schemas.microsoft.com/office/powerpoint/2010/main" val="3783038757"/>
      </p:ext>
    </p:extLst>
  </p:cSld>
  <p:clrMapOvr>
    <a:masterClrMapping/>
  </p:clrMapOvr>
  <mc:AlternateContent xmlns:mc="http://schemas.openxmlformats.org/markup-compatibility/2006">
    <mc:Choice xmlns:p14="http://schemas.microsoft.com/office/powerpoint/2010/main" Requires="p14">
      <p:transition spd="slow" p14:dur="2000" advTm="76645"/>
    </mc:Choice>
    <mc:Fallback>
      <p:transition xmlns:p14="http://schemas.microsoft.com/office/powerpoint/2010/main" spd="slow" advTm="766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50_ucat_ica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74" y="710562"/>
            <a:ext cx="10486974" cy="5330952"/>
          </a:xfrm>
          <a:prstGeom prst="rect">
            <a:avLst/>
          </a:prstGeom>
        </p:spPr>
      </p:pic>
      <p:sp>
        <p:nvSpPr>
          <p:cNvPr id="6" name="TextBox 5"/>
          <p:cNvSpPr txBox="1"/>
          <p:nvPr/>
        </p:nvSpPr>
        <p:spPr>
          <a:xfrm>
            <a:off x="1524000" y="2539835"/>
            <a:ext cx="1278850" cy="372983"/>
          </a:xfrm>
          <a:prstGeom prst="rect">
            <a:avLst/>
          </a:prstGeom>
          <a:noFill/>
        </p:spPr>
        <p:txBody>
          <a:bodyPr wrap="square" rtlCol="0">
            <a:spAutoFit/>
          </a:bodyPr>
          <a:lstStyle/>
          <a:p>
            <a:r>
              <a:rPr lang="en-US" b="1" dirty="0" smtClean="0"/>
              <a:t>freshening</a:t>
            </a:r>
            <a:endParaRPr lang="en-US" b="1" dirty="0"/>
          </a:p>
        </p:txBody>
      </p:sp>
      <p:cxnSp>
        <p:nvCxnSpPr>
          <p:cNvPr id="8" name="Straight Arrow Connector 7"/>
          <p:cNvCxnSpPr/>
          <p:nvPr/>
        </p:nvCxnSpPr>
        <p:spPr>
          <a:xfrm>
            <a:off x="2131416" y="2903938"/>
            <a:ext cx="426283" cy="1776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08866" y="6068442"/>
            <a:ext cx="5921003" cy="523220"/>
          </a:xfrm>
          <a:prstGeom prst="rect">
            <a:avLst/>
          </a:prstGeom>
          <a:noFill/>
        </p:spPr>
        <p:txBody>
          <a:bodyPr wrap="square" rtlCol="0">
            <a:spAutoFit/>
          </a:bodyPr>
          <a:lstStyle/>
          <a:p>
            <a:pPr marL="457200" indent="-457200">
              <a:buFont typeface="Arial"/>
              <a:buChar char="•"/>
            </a:pPr>
            <a:r>
              <a:rPr lang="en-US" sz="2800" dirty="0" smtClean="0"/>
              <a:t>Bottom warming and freshening</a:t>
            </a:r>
          </a:p>
        </p:txBody>
      </p:sp>
      <p:sp>
        <p:nvSpPr>
          <p:cNvPr id="2" name="Title 1"/>
          <p:cNvSpPr>
            <a:spLocks noGrp="1"/>
          </p:cNvSpPr>
          <p:nvPr>
            <p:ph type="title"/>
          </p:nvPr>
        </p:nvSpPr>
        <p:spPr>
          <a:xfrm>
            <a:off x="457200" y="0"/>
            <a:ext cx="8229600" cy="808789"/>
          </a:xfrm>
        </p:spPr>
        <p:txBody>
          <a:bodyPr/>
          <a:lstStyle/>
          <a:p>
            <a:r>
              <a:rPr lang="en-US" b="1" dirty="0" smtClean="0"/>
              <a:t>Stratification at NE50</a:t>
            </a:r>
            <a:endParaRPr lang="en-US" b="1" dirty="0"/>
          </a:p>
        </p:txBody>
      </p:sp>
      <p:sp>
        <p:nvSpPr>
          <p:cNvPr id="10" name="TextBox 9"/>
          <p:cNvSpPr txBox="1"/>
          <p:nvPr/>
        </p:nvSpPr>
        <p:spPr>
          <a:xfrm>
            <a:off x="3179363" y="819155"/>
            <a:ext cx="1278850" cy="372983"/>
          </a:xfrm>
          <a:prstGeom prst="rect">
            <a:avLst/>
          </a:prstGeom>
          <a:noFill/>
        </p:spPr>
        <p:txBody>
          <a:bodyPr wrap="square" rtlCol="0">
            <a:spAutoFit/>
          </a:bodyPr>
          <a:lstStyle/>
          <a:p>
            <a:r>
              <a:rPr lang="en-US" b="1" dirty="0" smtClean="0"/>
              <a:t>warming</a:t>
            </a:r>
            <a:endParaRPr lang="en-US" b="1" dirty="0"/>
          </a:p>
        </p:txBody>
      </p:sp>
      <p:cxnSp>
        <p:nvCxnSpPr>
          <p:cNvPr id="11" name="Straight Arrow Connector 10"/>
          <p:cNvCxnSpPr/>
          <p:nvPr/>
        </p:nvCxnSpPr>
        <p:spPr>
          <a:xfrm flipH="1">
            <a:off x="3450232" y="1192138"/>
            <a:ext cx="150974" cy="451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26064" y="3376038"/>
            <a:ext cx="1278850" cy="372983"/>
          </a:xfrm>
          <a:prstGeom prst="rect">
            <a:avLst/>
          </a:prstGeom>
          <a:noFill/>
          <a:ln>
            <a:noFill/>
          </a:ln>
        </p:spPr>
        <p:txBody>
          <a:bodyPr wrap="square" rtlCol="0">
            <a:spAutoFit/>
          </a:bodyPr>
          <a:lstStyle/>
          <a:p>
            <a:r>
              <a:rPr lang="en-US" b="1" dirty="0" smtClean="0">
                <a:solidFill>
                  <a:srgbClr val="000000"/>
                </a:solidFill>
              </a:rPr>
              <a:t>freshening</a:t>
            </a:r>
            <a:endParaRPr lang="en-US" b="1" dirty="0">
              <a:solidFill>
                <a:srgbClr val="000000"/>
              </a:solidFill>
            </a:endParaRPr>
          </a:p>
        </p:txBody>
      </p:sp>
      <p:cxnSp>
        <p:nvCxnSpPr>
          <p:cNvPr id="13" name="Straight Arrow Connector 12"/>
          <p:cNvCxnSpPr/>
          <p:nvPr/>
        </p:nvCxnSpPr>
        <p:spPr>
          <a:xfrm flipH="1" flipV="1">
            <a:off x="3601206" y="3469284"/>
            <a:ext cx="424858" cy="932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086600" y="5843981"/>
            <a:ext cx="1733730" cy="769441"/>
          </a:xfrm>
          <a:prstGeom prst="rect">
            <a:avLst/>
          </a:prstGeom>
          <a:noFill/>
        </p:spPr>
        <p:txBody>
          <a:bodyPr wrap="square" rtlCol="0">
            <a:spAutoFit/>
          </a:bodyPr>
          <a:lstStyle/>
          <a:p>
            <a:r>
              <a:rPr lang="en-US" sz="4400" b="1" dirty="0" smtClean="0">
                <a:solidFill>
                  <a:srgbClr val="FF0000"/>
                </a:solidFill>
              </a:rPr>
              <a:t>Why?</a:t>
            </a:r>
            <a:endParaRPr lang="en-US" sz="4400" b="1" dirty="0">
              <a:solidFill>
                <a:srgbClr val="FF0000"/>
              </a:solidFill>
            </a:endParaRPr>
          </a:p>
        </p:txBody>
      </p:sp>
      <p:sp>
        <p:nvSpPr>
          <p:cNvPr id="15" name="TextBox 5"/>
          <p:cNvSpPr txBox="1"/>
          <p:nvPr/>
        </p:nvSpPr>
        <p:spPr>
          <a:xfrm>
            <a:off x="4343400" y="2420577"/>
            <a:ext cx="2895600" cy="369332"/>
          </a:xfrm>
          <a:prstGeom prst="rect">
            <a:avLst/>
          </a:prstGeom>
          <a:noFill/>
        </p:spPr>
        <p:txBody>
          <a:bodyPr wrap="square" rtlCol="0">
            <a:spAutoFit/>
          </a:bodyPr>
          <a:lstStyle/>
          <a:p>
            <a:r>
              <a:rPr lang="en-US" b="1" dirty="0" smtClean="0"/>
              <a:t>High frequency motions</a:t>
            </a:r>
            <a:endParaRPr lang="en-US" b="1" dirty="0"/>
          </a:p>
        </p:txBody>
      </p:sp>
      <p:cxnSp>
        <p:nvCxnSpPr>
          <p:cNvPr id="16" name="Straight Arrow Connector 12"/>
          <p:cNvCxnSpPr/>
          <p:nvPr/>
        </p:nvCxnSpPr>
        <p:spPr>
          <a:xfrm flipH="1">
            <a:off x="3445274" y="2649905"/>
            <a:ext cx="834729" cy="1400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0"/>
          <p:cNvCxnSpPr/>
          <p:nvPr/>
        </p:nvCxnSpPr>
        <p:spPr>
          <a:xfrm flipH="1">
            <a:off x="4349357" y="4191000"/>
            <a:ext cx="150974" cy="451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5"/>
          <p:cNvSpPr txBox="1"/>
          <p:nvPr/>
        </p:nvSpPr>
        <p:spPr>
          <a:xfrm>
            <a:off x="4500331" y="4006334"/>
            <a:ext cx="2895600" cy="369332"/>
          </a:xfrm>
          <a:prstGeom prst="rect">
            <a:avLst/>
          </a:prstGeom>
          <a:noFill/>
        </p:spPr>
        <p:txBody>
          <a:bodyPr wrap="square" rtlCol="0">
            <a:spAutoFit/>
          </a:bodyPr>
          <a:lstStyle/>
          <a:p>
            <a:r>
              <a:rPr lang="en-US" b="1" dirty="0" smtClean="0"/>
              <a:t>Density less than 26 kg/m</a:t>
            </a:r>
            <a:r>
              <a:rPr lang="en-US" b="1" baseline="30000" dirty="0" smtClean="0"/>
              <a:t>3</a:t>
            </a:r>
            <a:endParaRPr lang="en-US" b="1" baseline="30000" dirty="0"/>
          </a:p>
        </p:txBody>
      </p:sp>
    </p:spTree>
    <p:custDataLst>
      <p:tags r:id="rId1"/>
    </p:custDataLst>
    <p:extLst>
      <p:ext uri="{BB962C8B-B14F-4D97-AF65-F5344CB8AC3E}">
        <p14:creationId xmlns:p14="http://schemas.microsoft.com/office/powerpoint/2010/main" val="1437656292"/>
      </p:ext>
    </p:extLst>
  </p:cSld>
  <p:clrMapOvr>
    <a:masterClrMapping/>
  </p:clrMapOvr>
  <mc:AlternateContent xmlns:mc="http://schemas.openxmlformats.org/markup-compatibility/2006">
    <mc:Choice xmlns:p14="http://schemas.microsoft.com/office/powerpoint/2010/main" Requires="p14">
      <p:transition spd="slow" p14:dur="2000" advTm="82482"/>
    </mc:Choice>
    <mc:Fallback>
      <p:transition xmlns:p14="http://schemas.microsoft.com/office/powerpoint/2010/main" spd="slow" advTm="824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15"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0.4"/>
</p:tagLst>
</file>

<file path=ppt/tags/tag2.xml><?xml version="1.0" encoding="utf-8"?>
<p:tagLst xmlns:a="http://schemas.openxmlformats.org/drawingml/2006/main" xmlns:r="http://schemas.openxmlformats.org/officeDocument/2006/relationships" xmlns:p="http://schemas.openxmlformats.org/presentationml/2006/main">
  <p:tag name="TIMING" val="|21.6|13.9|25.3|4.1"/>
</p:tagLst>
</file>

<file path=ppt/tags/tag3.xml><?xml version="1.0" encoding="utf-8"?>
<p:tagLst xmlns:a="http://schemas.openxmlformats.org/drawingml/2006/main" xmlns:r="http://schemas.openxmlformats.org/officeDocument/2006/relationships" xmlns:p="http://schemas.openxmlformats.org/presentationml/2006/main">
  <p:tag name="TIMING" val="|19|3.8|7.1|26.4|22.6"/>
</p:tagLst>
</file>

<file path=ppt/tags/tag4.xml><?xml version="1.0" encoding="utf-8"?>
<p:tagLst xmlns:a="http://schemas.openxmlformats.org/drawingml/2006/main" xmlns:r="http://schemas.openxmlformats.org/officeDocument/2006/relationships" xmlns:p="http://schemas.openxmlformats.org/presentationml/2006/main">
  <p:tag name="TIMING" val="|12.4|5.3"/>
</p:tagLst>
</file>

<file path=ppt/tags/tag5.xml><?xml version="1.0" encoding="utf-8"?>
<p:tagLst xmlns:a="http://schemas.openxmlformats.org/drawingml/2006/main" xmlns:r="http://schemas.openxmlformats.org/officeDocument/2006/relationships" xmlns:p="http://schemas.openxmlformats.org/presentationml/2006/main">
  <p:tag name="TIMING" val="|20.9|1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3291</TotalTime>
  <Words>1679</Words>
  <Application>Microsoft Macintosh PowerPoint</Application>
  <PresentationFormat>如螢幕大小 (4:3)</PresentationFormat>
  <Paragraphs>70</Paragraphs>
  <Slides>12</Slides>
  <Notes>11</Notes>
  <HiddenSlides>0</HiddenSlides>
  <MMClips>0</MMClips>
  <ScaleCrop>false</ScaleCrop>
  <HeadingPairs>
    <vt:vector size="4" baseType="variant">
      <vt:variant>
        <vt:lpstr>佈景主題</vt:lpstr>
      </vt:variant>
      <vt:variant>
        <vt:i4>1</vt:i4>
      </vt:variant>
      <vt:variant>
        <vt:lpstr>投影片標題</vt:lpstr>
      </vt:variant>
      <vt:variant>
        <vt:i4>12</vt:i4>
      </vt:variant>
    </vt:vector>
  </HeadingPairs>
  <TitlesOfParts>
    <vt:vector size="13" baseType="lpstr">
      <vt:lpstr>Office Theme</vt:lpstr>
      <vt:lpstr>The Circulation Structure Around Hanna Shoal on the Northeastern Chukchi Sea Shelf </vt:lpstr>
      <vt:lpstr>Circulation pattern from  numerical model output</vt:lpstr>
      <vt:lpstr>PowerPoint 簡報</vt:lpstr>
      <vt:lpstr>PowerPoint 簡報</vt:lpstr>
      <vt:lpstr>Mean flow structure (2013 -2014) </vt:lpstr>
      <vt:lpstr>PowerPoint 簡報</vt:lpstr>
      <vt:lpstr>PowerPoint 簡報</vt:lpstr>
      <vt:lpstr>PowerPoint 簡報</vt:lpstr>
      <vt:lpstr>Stratification at NE50</vt:lpstr>
      <vt:lpstr>PowerPoint 簡報</vt:lpstr>
      <vt:lpstr>PowerPoint 簡報</vt:lpstr>
      <vt:lpstr>Concluding remarks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Circulation Structure Around Hanna Shoal on the Northeastern Chukchi Sea Shelf </dc:title>
  <dc:creator>Ying-Chih Fang</dc:creator>
  <cp:lastModifiedBy>Ying-Chih Fang</cp:lastModifiedBy>
  <cp:revision>424</cp:revision>
  <dcterms:created xsi:type="dcterms:W3CDTF">2016-02-16T00:51:34Z</dcterms:created>
  <dcterms:modified xsi:type="dcterms:W3CDTF">2016-02-26T02:56:39Z</dcterms:modified>
</cp:coreProperties>
</file>